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70" r:id="rId11"/>
    <p:sldId id="272" r:id="rId12"/>
    <p:sldId id="271" r:id="rId13"/>
    <p:sldId id="265" r:id="rId14"/>
    <p:sldId id="273" r:id="rId15"/>
    <p:sldId id="266" r:id="rId16"/>
    <p:sldId id="267" r:id="rId17"/>
    <p:sldId id="26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4" autoAdjust="0"/>
    <p:restoredTop sz="94660"/>
  </p:normalViewPr>
  <p:slideViewPr>
    <p:cSldViewPr snapToGrid="0">
      <p:cViewPr varScale="1">
        <p:scale>
          <a:sx n="91" d="100"/>
          <a:sy n="91" d="100"/>
        </p:scale>
        <p:origin x="149"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2.jpg>
</file>

<file path=ppt/media/image3.png>
</file>

<file path=ppt/media/image4.png>
</file>

<file path=ppt/media/image5.png>
</file>

<file path=ppt/media/image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2D9AAE-156B-408E-A8F2-1EF0136EC172}" type="datetimeFigureOut">
              <a:rPr lang="en-US" smtClean="0"/>
              <a:t>8/8/2020</a:t>
            </a:fld>
            <a:endParaRPr lang="en-US" dirty="0"/>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A386D7-C1D4-40A3-A5D3-E176438CB7CE}" type="slidenum">
              <a:rPr lang="en-US" smtClean="0"/>
              <a:t>‹#›</a:t>
            </a:fld>
            <a:endParaRPr lang="en-US" dirty="0"/>
          </a:p>
        </p:txBody>
      </p:sp>
    </p:spTree>
    <p:extLst>
      <p:ext uri="{BB962C8B-B14F-4D97-AF65-F5344CB8AC3E}">
        <p14:creationId xmlns:p14="http://schemas.microsoft.com/office/powerpoint/2010/main" val="2878744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tr-TR"/>
              <a:t>Asıl başlık stilini düzenlemek için tıklayın</a:t>
            </a:r>
            <a:endParaRPr lang="en-US" dirty="0"/>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74B02465-EA4E-4EF0-9519-A2882999D301}" type="datetime1">
              <a:rPr lang="tr-TR" smtClean="0"/>
              <a:t>8.08.2020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r>
              <a:rPr lang="en-US" dirty="0"/>
              <a:t>Veri Madenciliği Vize Ödevi- Ahmet Bedirhan SAĞIR S191210141</a:t>
            </a:r>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9AA737CC-E90B-4C77-AFBC-91EA301ADA79}" type="datetime1">
              <a:rPr lang="tr-TR" smtClean="0"/>
              <a:t>8.08.2020</a:t>
            </a:fld>
            <a:endParaRPr lang="en-US" dirty="0"/>
          </a:p>
        </p:txBody>
      </p:sp>
      <p:sp>
        <p:nvSpPr>
          <p:cNvPr id="5" name="Footer Placeholder 4"/>
          <p:cNvSpPr>
            <a:spLocks noGrp="1"/>
          </p:cNvSpPr>
          <p:nvPr>
            <p:ph type="ftr" sz="quarter" idx="11"/>
          </p:nvPr>
        </p:nvSpPr>
        <p:spPr/>
        <p:txBody>
          <a:bodyPr/>
          <a:lstStyle/>
          <a:p>
            <a:r>
              <a:rPr lang="en-US" dirty="0"/>
              <a:t>Veri Madenciliği Vize Ödevi- Ahmet Bedirhan SAĞIR S191210141</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a:xfrm>
            <a:off x="804672" y="320040"/>
            <a:ext cx="3657600" cy="320040"/>
          </a:xfrm>
        </p:spPr>
        <p:txBody>
          <a:bodyPr/>
          <a:lstStyle/>
          <a:p>
            <a:fld id="{238E7C38-0485-41B7-ADD0-9473D90AF366}" type="datetime1">
              <a:rPr lang="tr-TR" smtClean="0"/>
              <a:t>8.08.2020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p>
            <a:r>
              <a:rPr lang="en-US" dirty="0"/>
              <a:t>Veri Madenciliği Vize Ödevi- Ahmet Bedirhan SAĞIR S191210141</a:t>
            </a:r>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tr-TR"/>
              <a:t>Asıl başlık stilini düzenlemek için tıklayın</a:t>
            </a:r>
            <a:endParaRPr lang="en-US" dirty="0"/>
          </a:p>
        </p:txBody>
      </p:sp>
      <p:sp>
        <p:nvSpPr>
          <p:cNvPr id="3" name="Content Placeholder 2"/>
          <p:cNvSpPr>
            <a:spLocks noGrp="1"/>
          </p:cNvSpPr>
          <p:nvPr>
            <p:ph idx="1"/>
          </p:nvPr>
        </p:nvSpPr>
        <p:spPr>
          <a:xfrm>
            <a:off x="5118447" y="803186"/>
            <a:ext cx="6281873" cy="5248622"/>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36F94976-08B6-4327-9A85-C7593BBEAFC8}" type="datetime1">
              <a:rPr lang="tr-TR" smtClean="0"/>
              <a:t>8.08.2020</a:t>
            </a:fld>
            <a:endParaRPr lang="en-US" dirty="0"/>
          </a:p>
        </p:txBody>
      </p:sp>
      <p:sp>
        <p:nvSpPr>
          <p:cNvPr id="5" name="Footer Placeholder 4"/>
          <p:cNvSpPr>
            <a:spLocks noGrp="1"/>
          </p:cNvSpPr>
          <p:nvPr>
            <p:ph type="ftr" sz="quarter" idx="11"/>
          </p:nvPr>
        </p:nvSpPr>
        <p:spPr/>
        <p:txBody>
          <a:bodyPr/>
          <a:lstStyle/>
          <a:p>
            <a:r>
              <a:rPr lang="en-US" dirty="0"/>
              <a:t>Veri Madenciliği Vize Ödevi- Ahmet Bedirhan SAĞIR S191210141</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a:xfrm>
            <a:off x="804672" y="320040"/>
            <a:ext cx="3657600" cy="320040"/>
          </a:xfrm>
        </p:spPr>
        <p:txBody>
          <a:bodyPr/>
          <a:lstStyle/>
          <a:p>
            <a:fld id="{343FE29B-C06D-4202-AB24-70B88D3E60F8}" type="datetime1">
              <a:rPr lang="tr-TR" smtClean="0"/>
              <a:t>8.08.2020</a:t>
            </a:fld>
            <a:endParaRPr lang="en-US" dirty="0"/>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r>
              <a:rPr lang="en-US" dirty="0"/>
              <a:t>Veri Madenciliği Vize Ödevi- Ahmet Bedirhan SAĞIR S191210141</a:t>
            </a:r>
          </a:p>
        </p:txBody>
      </p:sp>
      <p:sp>
        <p:nvSpPr>
          <p:cNvPr id="6" name="Slide Number Placeholder 5"/>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tr-TR"/>
              <a:t>Asıl başlık stilini düzenlemek için tıklayın</a:t>
            </a:r>
            <a:endParaRPr lang="en-US" dirty="0"/>
          </a:p>
        </p:txBody>
      </p:sp>
      <p:sp>
        <p:nvSpPr>
          <p:cNvPr id="3" name="Content Placeholder 2"/>
          <p:cNvSpPr>
            <a:spLocks noGrp="1"/>
          </p:cNvSpPr>
          <p:nvPr>
            <p:ph sz="half" idx="1"/>
          </p:nvPr>
        </p:nvSpPr>
        <p:spPr>
          <a:xfrm>
            <a:off x="5120878" y="803187"/>
            <a:ext cx="6269591" cy="238265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5118447" y="3672162"/>
            <a:ext cx="6272022" cy="2383586"/>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a:xfrm>
            <a:off x="804672" y="320040"/>
            <a:ext cx="3657600" cy="320040"/>
          </a:xfrm>
        </p:spPr>
        <p:txBody>
          <a:bodyPr/>
          <a:lstStyle/>
          <a:p>
            <a:fld id="{40862093-29B9-49F7-9F6E-5095CF253A35}" type="datetime1">
              <a:rPr lang="tr-TR" smtClean="0"/>
              <a:t>8.08.2020</a:t>
            </a:fld>
            <a:endParaRPr lang="en-US" dirty="0"/>
          </a:p>
        </p:txBody>
      </p:sp>
      <p:sp>
        <p:nvSpPr>
          <p:cNvPr id="6" name="Footer Placeholder 5"/>
          <p:cNvSpPr>
            <a:spLocks noGrp="1"/>
          </p:cNvSpPr>
          <p:nvPr>
            <p:ph type="ftr" sz="quarter" idx="11"/>
          </p:nvPr>
        </p:nvSpPr>
        <p:spPr>
          <a:xfrm>
            <a:off x="804672" y="6227064"/>
            <a:ext cx="10588752" cy="320040"/>
          </a:xfrm>
        </p:spPr>
        <p:txBody>
          <a:bodyPr/>
          <a:lstStyle/>
          <a:p>
            <a:r>
              <a:rPr lang="en-US" dirty="0"/>
              <a:t>Veri Madenciliği Vize Ödevi- Ahmet Bedirhan SAĞIR S191210141</a:t>
            </a:r>
          </a:p>
        </p:txBody>
      </p:sp>
      <p:sp>
        <p:nvSpPr>
          <p:cNvPr id="7" name="Slide Number Placeholder 6"/>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5125305" y="1488985"/>
            <a:ext cx="6264350" cy="1696853"/>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5118447" y="4351687"/>
            <a:ext cx="6265588" cy="170406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a:xfrm>
            <a:off x="804672" y="320040"/>
            <a:ext cx="3657600" cy="320040"/>
          </a:xfrm>
        </p:spPr>
        <p:txBody>
          <a:bodyPr/>
          <a:lstStyle/>
          <a:p>
            <a:fld id="{83C29F69-7710-4694-B92E-3FEF741D6BDD}" type="datetime1">
              <a:rPr lang="tr-TR" smtClean="0"/>
              <a:t>8.08.2020</a:t>
            </a:fld>
            <a:endParaRPr lang="en-US" dirty="0"/>
          </a:p>
        </p:txBody>
      </p:sp>
      <p:sp>
        <p:nvSpPr>
          <p:cNvPr id="8" name="Footer Placeholder 7"/>
          <p:cNvSpPr>
            <a:spLocks noGrp="1"/>
          </p:cNvSpPr>
          <p:nvPr>
            <p:ph type="ftr" sz="quarter" idx="11"/>
          </p:nvPr>
        </p:nvSpPr>
        <p:spPr>
          <a:xfrm>
            <a:off x="804672" y="6227064"/>
            <a:ext cx="10588752" cy="320040"/>
          </a:xfrm>
        </p:spPr>
        <p:txBody>
          <a:bodyPr/>
          <a:lstStyle/>
          <a:p>
            <a:r>
              <a:rPr lang="en-US" dirty="0"/>
              <a:t>Veri Madenciliği Vize Ödevi- Ahmet Bedirhan SAĞIR S191210141</a:t>
            </a:r>
          </a:p>
        </p:txBody>
      </p:sp>
      <p:sp>
        <p:nvSpPr>
          <p:cNvPr id="9" name="Slide Number Placeholder 8"/>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A8B59D04-BC47-48FC-98EB-553E79B2F3DC}" type="datetime1">
              <a:rPr lang="tr-TR" smtClean="0"/>
              <a:t>8.08.2020</a:t>
            </a:fld>
            <a:endParaRPr lang="en-US" dirty="0"/>
          </a:p>
        </p:txBody>
      </p:sp>
      <p:sp>
        <p:nvSpPr>
          <p:cNvPr id="4" name="Footer Placeholder 3"/>
          <p:cNvSpPr>
            <a:spLocks noGrp="1"/>
          </p:cNvSpPr>
          <p:nvPr>
            <p:ph type="ftr" sz="quarter" idx="11"/>
          </p:nvPr>
        </p:nvSpPr>
        <p:spPr/>
        <p:txBody>
          <a:bodyPr/>
          <a:lstStyle/>
          <a:p>
            <a:r>
              <a:rPr lang="en-US" dirty="0"/>
              <a:t>Veri Madenciliği Vize Ödevi- Ahmet Bedirhan SAĞIR S191210141</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EF90EB6D-9DAF-464D-A241-40EA0E1A1EC6}" type="datetime1">
              <a:rPr lang="tr-TR" smtClean="0"/>
              <a:t>8.08.2020</a:t>
            </a:fld>
            <a:endParaRPr lang="en-US" dirty="0"/>
          </a:p>
        </p:txBody>
      </p:sp>
      <p:sp>
        <p:nvSpPr>
          <p:cNvPr id="3" name="Footer Placeholder 2"/>
          <p:cNvSpPr>
            <a:spLocks noGrp="1"/>
          </p:cNvSpPr>
          <p:nvPr>
            <p:ph type="ftr" sz="quarter" idx="11"/>
          </p:nvPr>
        </p:nvSpPr>
        <p:spPr>
          <a:xfrm>
            <a:off x="804672" y="6227064"/>
            <a:ext cx="10588752" cy="320040"/>
          </a:xfrm>
        </p:spPr>
        <p:txBody>
          <a:bodyPr/>
          <a:lstStyle/>
          <a:p>
            <a:r>
              <a:rPr lang="en-US" dirty="0"/>
              <a:t>Veri Madenciliği Vize Ödevi- Ahmet Bedirhan SAĞIR S191210141</a:t>
            </a:r>
          </a:p>
        </p:txBody>
      </p:sp>
      <p:sp>
        <p:nvSpPr>
          <p:cNvPr id="4" name="Slide Number Placeholder 3"/>
          <p:cNvSpPr>
            <a:spLocks noGrp="1"/>
          </p:cNvSpPr>
          <p:nvPr>
            <p:ph type="sldNum" sz="quarter" idx="12"/>
          </p:nvPr>
        </p:nvSpPr>
        <p:spPr>
          <a:xfrm>
            <a:off x="10469880"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tr-TR"/>
              <a:t>Asıl başlık stilini düzenlemek için tıklayın</a:t>
            </a:r>
            <a:endParaRPr lang="en-US" dirty="0"/>
          </a:p>
        </p:txBody>
      </p:sp>
      <p:sp>
        <p:nvSpPr>
          <p:cNvPr id="3" name="Content Placeholder 2"/>
          <p:cNvSpPr>
            <a:spLocks noGrp="1"/>
          </p:cNvSpPr>
          <p:nvPr>
            <p:ph idx="1"/>
          </p:nvPr>
        </p:nvSpPr>
        <p:spPr>
          <a:xfrm>
            <a:off x="5109983" y="802809"/>
            <a:ext cx="6275035" cy="5249940"/>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C812A8-9B20-4FE4-817E-204A1A222F15}" type="datetime1">
              <a:rPr lang="tr-TR" smtClean="0"/>
              <a:t>8.08.2020</a:t>
            </a:fld>
            <a:endParaRPr lang="en-US" dirty="0"/>
          </a:p>
        </p:txBody>
      </p:sp>
      <p:sp>
        <p:nvSpPr>
          <p:cNvPr id="6" name="Footer Placeholder 5"/>
          <p:cNvSpPr>
            <a:spLocks noGrp="1"/>
          </p:cNvSpPr>
          <p:nvPr>
            <p:ph type="ftr" sz="quarter" idx="11"/>
          </p:nvPr>
        </p:nvSpPr>
        <p:spPr/>
        <p:txBody>
          <a:bodyPr/>
          <a:lstStyle/>
          <a:p>
            <a:r>
              <a:rPr lang="en-US" dirty="0"/>
              <a:t>Veri Madenciliği Vize Ödevi- Ahmet Bedirhan SAĞIR S191210141</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dirty="0"/>
              <a:t>Resim eklemek için simgeye tıklayın</a:t>
            </a:r>
            <a:endParaRPr lang="en-US" dirty="0"/>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a:xfrm>
            <a:off x="804672" y="320040"/>
            <a:ext cx="3657600" cy="320040"/>
          </a:xfrm>
        </p:spPr>
        <p:txBody>
          <a:bodyPr/>
          <a:lstStyle/>
          <a:p>
            <a:fld id="{3218138F-7638-44B1-897D-F2955DA89273}" type="datetime1">
              <a:rPr lang="tr-TR" smtClean="0"/>
              <a:t>8.08.2020</a:t>
            </a:fld>
            <a:endParaRPr lang="en-US" dirty="0"/>
          </a:p>
        </p:txBody>
      </p:sp>
      <p:sp>
        <p:nvSpPr>
          <p:cNvPr id="6" name="Footer Placeholder 5"/>
          <p:cNvSpPr>
            <a:spLocks noGrp="1"/>
          </p:cNvSpPr>
          <p:nvPr>
            <p:ph type="ftr" sz="quarter" idx="11"/>
          </p:nvPr>
        </p:nvSpPr>
        <p:spPr>
          <a:xfrm>
            <a:off x="804672" y="6227064"/>
            <a:ext cx="5942203" cy="320040"/>
          </a:xfrm>
        </p:spPr>
        <p:txBody>
          <a:bodyPr/>
          <a:lstStyle/>
          <a:p>
            <a:r>
              <a:rPr lang="en-US" dirty="0"/>
              <a:t>Veri Madenciliği Vize Ödevi- Ahmet Bedirhan SAĞIR S191210141</a:t>
            </a:r>
          </a:p>
        </p:txBody>
      </p:sp>
      <p:sp>
        <p:nvSpPr>
          <p:cNvPr id="7" name="Slide Number Placeholder 6"/>
          <p:cNvSpPr>
            <a:spLocks noGrp="1"/>
          </p:cNvSpPr>
          <p:nvPr>
            <p:ph type="sldNum" sz="quarter" idx="12"/>
          </p:nvPr>
        </p:nvSpPr>
        <p:spPr>
          <a:xfrm>
            <a:off x="5828377" y="320040"/>
            <a:ext cx="914400" cy="320040"/>
          </a:xfrm>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A3B77688-2458-4FCF-A6B8-3F452CD93280}" type="datetime1">
              <a:rPr lang="tr-TR" smtClean="0"/>
              <a:t>8.08.2020</a:t>
            </a:fld>
            <a:endParaRPr lang="en-US" dirty="0"/>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r>
              <a:rPr lang="en-US" dirty="0"/>
              <a:t>Veri Madenciliği Vize Ödevi- Ahmet Bedirhan SAĞIR S191210141</a:t>
            </a:r>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archive.ics.uci.edu/ml/datasets/Early+stage+diabetes+risk+prediction+datase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68DFD37-ED70-4363-AFF8-96EF767BC813}"/>
              </a:ext>
            </a:extLst>
          </p:cNvPr>
          <p:cNvSpPr>
            <a:spLocks noGrp="1"/>
          </p:cNvSpPr>
          <p:nvPr>
            <p:ph type="ctrTitle"/>
          </p:nvPr>
        </p:nvSpPr>
        <p:spPr/>
        <p:txBody>
          <a:bodyPr/>
          <a:lstStyle/>
          <a:p>
            <a:r>
              <a:rPr lang="tr-TR" dirty="0"/>
              <a:t>Veri Madenciliği Vize Ödevi</a:t>
            </a:r>
            <a:endParaRPr lang="en-US" dirty="0"/>
          </a:p>
        </p:txBody>
      </p:sp>
      <p:sp>
        <p:nvSpPr>
          <p:cNvPr id="3" name="Alt Başlık 2">
            <a:extLst>
              <a:ext uri="{FF2B5EF4-FFF2-40B4-BE49-F238E27FC236}">
                <a16:creationId xmlns:a16="http://schemas.microsoft.com/office/drawing/2014/main" id="{571BBC69-1C98-4DC0-8F7B-D95DFE03CC4F}"/>
              </a:ext>
            </a:extLst>
          </p:cNvPr>
          <p:cNvSpPr>
            <a:spLocks noGrp="1"/>
          </p:cNvSpPr>
          <p:nvPr>
            <p:ph type="subTitle" idx="1"/>
          </p:nvPr>
        </p:nvSpPr>
        <p:spPr/>
        <p:txBody>
          <a:bodyPr/>
          <a:lstStyle/>
          <a:p>
            <a:r>
              <a:rPr lang="tr-TR" dirty="0"/>
              <a:t>Ahmet Bedirhan SAĞIR-S191210141</a:t>
            </a:r>
            <a:endParaRPr lang="en-US" dirty="0"/>
          </a:p>
        </p:txBody>
      </p:sp>
    </p:spTree>
    <p:extLst>
      <p:ext uri="{BB962C8B-B14F-4D97-AF65-F5344CB8AC3E}">
        <p14:creationId xmlns:p14="http://schemas.microsoft.com/office/powerpoint/2010/main" val="26394595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06A0BD-F176-49D7-8020-1C455C1A6D64}"/>
              </a:ext>
            </a:extLst>
          </p:cNvPr>
          <p:cNvSpPr>
            <a:spLocks noGrp="1"/>
          </p:cNvSpPr>
          <p:nvPr>
            <p:ph type="title"/>
          </p:nvPr>
        </p:nvSpPr>
        <p:spPr/>
        <p:txBody>
          <a:bodyPr>
            <a:normAutofit fontScale="90000"/>
          </a:bodyPr>
          <a:lstStyle/>
          <a:p>
            <a:r>
              <a:rPr lang="tr-TR" dirty="0"/>
              <a:t>Karar Ağacı oluşturma ve yorumlama-devam</a:t>
            </a:r>
          </a:p>
        </p:txBody>
      </p:sp>
      <p:sp>
        <p:nvSpPr>
          <p:cNvPr id="3" name="İçerik Yer Tutucusu 2">
            <a:extLst>
              <a:ext uri="{FF2B5EF4-FFF2-40B4-BE49-F238E27FC236}">
                <a16:creationId xmlns:a16="http://schemas.microsoft.com/office/drawing/2014/main" id="{1CE933DD-7BEE-4D2E-A227-A9B229A1D790}"/>
              </a:ext>
            </a:extLst>
          </p:cNvPr>
          <p:cNvSpPr>
            <a:spLocks noGrp="1"/>
          </p:cNvSpPr>
          <p:nvPr>
            <p:ph idx="1"/>
          </p:nvPr>
        </p:nvSpPr>
        <p:spPr/>
        <p:txBody>
          <a:bodyPr>
            <a:normAutofit fontScale="85000" lnSpcReduction="10000"/>
          </a:bodyPr>
          <a:lstStyle/>
          <a:p>
            <a:r>
              <a:rPr lang="tr-TR" dirty="0"/>
              <a:t>Karar ağacının sonucu ve test verisi ile mini bir model oluşturulmuş ve model, kendisini karar ağacıyla yani eğitim verisiyle eğiterek, test verilerinden bir karar çıkarmıştır.</a:t>
            </a:r>
          </a:p>
          <a:p>
            <a:r>
              <a:rPr lang="tr-TR" dirty="0"/>
              <a:t>Daha sonra ise modelin performansı ölçülmüş ve modelin çıkardığı tahmini kararlar, karar ağacı ve performans vektörü «</a:t>
            </a:r>
            <a:r>
              <a:rPr lang="tr-TR" dirty="0" err="1"/>
              <a:t>information</a:t>
            </a:r>
            <a:r>
              <a:rPr lang="tr-TR" dirty="0"/>
              <a:t> </a:t>
            </a:r>
            <a:r>
              <a:rPr lang="tr-TR" dirty="0" err="1"/>
              <a:t>gain</a:t>
            </a:r>
            <a:r>
              <a:rPr lang="tr-TR" dirty="0"/>
              <a:t>/bilgi kazancı» algoritmasına göre elde edilmiştir.</a:t>
            </a:r>
          </a:p>
          <a:p>
            <a:r>
              <a:rPr lang="tr-TR" dirty="0" err="1"/>
              <a:t>RapidMiner</a:t>
            </a:r>
            <a:r>
              <a:rPr lang="tr-TR" dirty="0"/>
              <a:t> </a:t>
            </a:r>
            <a:r>
              <a:rPr lang="tr-TR" dirty="0" err="1"/>
              <a:t>daki</a:t>
            </a:r>
            <a:r>
              <a:rPr lang="tr-TR" dirty="0"/>
              <a:t> başka algoritmalar (</a:t>
            </a:r>
            <a:r>
              <a:rPr lang="tr-TR" dirty="0" err="1"/>
              <a:t>gain_ratio</a:t>
            </a:r>
            <a:r>
              <a:rPr lang="tr-TR" dirty="0"/>
              <a:t>, </a:t>
            </a:r>
            <a:r>
              <a:rPr lang="tr-TR" dirty="0" err="1"/>
              <a:t>accuracy</a:t>
            </a:r>
            <a:r>
              <a:rPr lang="tr-TR" dirty="0"/>
              <a:t> ve </a:t>
            </a:r>
            <a:r>
              <a:rPr lang="tr-TR" dirty="0" err="1"/>
              <a:t>gini</a:t>
            </a:r>
            <a:r>
              <a:rPr lang="tr-TR" dirty="0"/>
              <a:t> </a:t>
            </a:r>
            <a:r>
              <a:rPr lang="tr-TR" dirty="0" err="1"/>
              <a:t>index</a:t>
            </a:r>
            <a:r>
              <a:rPr lang="tr-TR" dirty="0"/>
              <a:t>) kullanıldığında, ağaç uzunluğu ve modelin performans değerleri değişkenlik gösterir.</a:t>
            </a:r>
          </a:p>
          <a:p>
            <a:r>
              <a:rPr lang="tr-TR" dirty="0"/>
              <a:t>Performans ve anlamlı ağaç açısından en uygun olan ağaç, </a:t>
            </a:r>
            <a:r>
              <a:rPr lang="tr-TR" dirty="0" err="1"/>
              <a:t>information</a:t>
            </a:r>
            <a:r>
              <a:rPr lang="tr-TR" dirty="0"/>
              <a:t> </a:t>
            </a:r>
            <a:r>
              <a:rPr lang="tr-TR" dirty="0" err="1"/>
              <a:t>gain</a:t>
            </a:r>
            <a:r>
              <a:rPr lang="tr-TR" dirty="0"/>
              <a:t> ile elde edilerek yazılımın arayüz tasarımı ağaçtan elde edilen değerlerden faydalanarak yapılmıştır.</a:t>
            </a:r>
          </a:p>
          <a:p>
            <a:r>
              <a:rPr lang="tr-TR" dirty="0"/>
              <a:t>Karar ağacının budanma miktarı arttıkça, </a:t>
            </a:r>
            <a:r>
              <a:rPr lang="tr-TR" dirty="0" err="1"/>
              <a:t>Accuracy</a:t>
            </a:r>
            <a:r>
              <a:rPr lang="tr-TR" dirty="0"/>
              <a:t> ve AUC yüzde değerleri artmaktadır ancak bir karar verme işi tek bir kıstasa göre verilemeyeceği için, karara en çok etki eden kıstasları barındıran bir karar ağacı oluşturulmuştur.</a:t>
            </a:r>
          </a:p>
          <a:p>
            <a:r>
              <a:rPr lang="tr-TR" dirty="0"/>
              <a:t>Bir sonraki slaytta yer alan video, karar ağacını, performans vektörünü  ve veri işleme aşamalarını göstermektedir.</a:t>
            </a:r>
          </a:p>
        </p:txBody>
      </p:sp>
      <p:sp>
        <p:nvSpPr>
          <p:cNvPr id="4" name="Veri Yer Tutucusu 3">
            <a:extLst>
              <a:ext uri="{FF2B5EF4-FFF2-40B4-BE49-F238E27FC236}">
                <a16:creationId xmlns:a16="http://schemas.microsoft.com/office/drawing/2014/main" id="{3624B40D-F659-4BA9-A72F-49DF478A7BD6}"/>
              </a:ext>
            </a:extLst>
          </p:cNvPr>
          <p:cNvSpPr>
            <a:spLocks noGrp="1"/>
          </p:cNvSpPr>
          <p:nvPr>
            <p:ph type="dt" sz="half" idx="10"/>
          </p:nvPr>
        </p:nvSpPr>
        <p:spPr/>
        <p:txBody>
          <a:bodyPr/>
          <a:lstStyle/>
          <a:p>
            <a:fld id="{36F94976-08B6-4327-9A85-C7593BBEAFC8}" type="datetime1">
              <a:rPr lang="tr-TR" smtClean="0"/>
              <a:t>8.08.2020</a:t>
            </a:fld>
            <a:endParaRPr lang="en-US" dirty="0"/>
          </a:p>
        </p:txBody>
      </p:sp>
      <p:sp>
        <p:nvSpPr>
          <p:cNvPr id="5" name="Alt Bilgi Yer Tutucusu 4">
            <a:extLst>
              <a:ext uri="{FF2B5EF4-FFF2-40B4-BE49-F238E27FC236}">
                <a16:creationId xmlns:a16="http://schemas.microsoft.com/office/drawing/2014/main" id="{CF9F7650-0079-4308-AF7F-C40AF889FD4A}"/>
              </a:ext>
            </a:extLst>
          </p:cNvPr>
          <p:cNvSpPr>
            <a:spLocks noGrp="1"/>
          </p:cNvSpPr>
          <p:nvPr>
            <p:ph type="ftr" sz="quarter" idx="11"/>
          </p:nvPr>
        </p:nvSpPr>
        <p:spPr/>
        <p:txBody>
          <a:bodyPr/>
          <a:lstStyle/>
          <a:p>
            <a:r>
              <a:rPr lang="en-US"/>
              <a:t>Veri Madenciliği Vize Ödevi- Ahmet Bedirhan SAĞIR S191210141</a:t>
            </a:r>
            <a:endParaRPr lang="en-US" dirty="0"/>
          </a:p>
        </p:txBody>
      </p:sp>
      <p:sp>
        <p:nvSpPr>
          <p:cNvPr id="6" name="Slayt Numarası Yer Tutucusu 5">
            <a:extLst>
              <a:ext uri="{FF2B5EF4-FFF2-40B4-BE49-F238E27FC236}">
                <a16:creationId xmlns:a16="http://schemas.microsoft.com/office/drawing/2014/main" id="{8746ADBC-15C2-4B19-A304-A2803D3F4030}"/>
              </a:ext>
            </a:extLst>
          </p:cNvPr>
          <p:cNvSpPr>
            <a:spLocks noGrp="1"/>
          </p:cNvSpPr>
          <p:nvPr>
            <p:ph type="sldNum" sz="quarter" idx="12"/>
          </p:nvPr>
        </p:nvSpPr>
        <p:spPr/>
        <p:txBody>
          <a:bodyPr/>
          <a:lstStyle/>
          <a:p>
            <a:fld id="{6D22F896-40B5-4ADD-8801-0D06FADFA095}" type="slidenum">
              <a:rPr lang="en-US" smtClean="0"/>
              <a:t>10</a:t>
            </a:fld>
            <a:endParaRPr lang="en-US" dirty="0"/>
          </a:p>
        </p:txBody>
      </p:sp>
    </p:spTree>
    <p:extLst>
      <p:ext uri="{BB962C8B-B14F-4D97-AF65-F5344CB8AC3E}">
        <p14:creationId xmlns:p14="http://schemas.microsoft.com/office/powerpoint/2010/main" val="398899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8B7982F-427D-473E-99B6-C7B9533F0D8A}"/>
              </a:ext>
            </a:extLst>
          </p:cNvPr>
          <p:cNvSpPr>
            <a:spLocks noGrp="1"/>
          </p:cNvSpPr>
          <p:nvPr>
            <p:ph type="title"/>
          </p:nvPr>
        </p:nvSpPr>
        <p:spPr/>
        <p:txBody>
          <a:bodyPr>
            <a:normAutofit fontScale="90000"/>
          </a:bodyPr>
          <a:lstStyle/>
          <a:p>
            <a:r>
              <a:rPr lang="tr-TR" dirty="0"/>
              <a:t>Karar Ağacı oluşturma ve yorumlama-devam</a:t>
            </a:r>
          </a:p>
        </p:txBody>
      </p:sp>
      <p:sp>
        <p:nvSpPr>
          <p:cNvPr id="4" name="Veri Yer Tutucusu 3">
            <a:extLst>
              <a:ext uri="{FF2B5EF4-FFF2-40B4-BE49-F238E27FC236}">
                <a16:creationId xmlns:a16="http://schemas.microsoft.com/office/drawing/2014/main" id="{0CA78A4E-49F0-4279-83BF-863E6F94CF97}"/>
              </a:ext>
            </a:extLst>
          </p:cNvPr>
          <p:cNvSpPr>
            <a:spLocks noGrp="1"/>
          </p:cNvSpPr>
          <p:nvPr>
            <p:ph type="dt" sz="half" idx="10"/>
          </p:nvPr>
        </p:nvSpPr>
        <p:spPr/>
        <p:txBody>
          <a:bodyPr/>
          <a:lstStyle/>
          <a:p>
            <a:fld id="{36F94976-08B6-4327-9A85-C7593BBEAFC8}" type="datetime1">
              <a:rPr lang="tr-TR" smtClean="0"/>
              <a:t>8.08.2020</a:t>
            </a:fld>
            <a:endParaRPr lang="en-US" dirty="0"/>
          </a:p>
        </p:txBody>
      </p:sp>
      <p:sp>
        <p:nvSpPr>
          <p:cNvPr id="5" name="Alt Bilgi Yer Tutucusu 4">
            <a:extLst>
              <a:ext uri="{FF2B5EF4-FFF2-40B4-BE49-F238E27FC236}">
                <a16:creationId xmlns:a16="http://schemas.microsoft.com/office/drawing/2014/main" id="{91DB4A37-ACFC-436F-B0AA-EF6A79EBF090}"/>
              </a:ext>
            </a:extLst>
          </p:cNvPr>
          <p:cNvSpPr>
            <a:spLocks noGrp="1"/>
          </p:cNvSpPr>
          <p:nvPr>
            <p:ph type="ftr" sz="quarter" idx="11"/>
          </p:nvPr>
        </p:nvSpPr>
        <p:spPr/>
        <p:txBody>
          <a:bodyPr/>
          <a:lstStyle/>
          <a:p>
            <a:r>
              <a:rPr lang="en-US"/>
              <a:t>Veri Madenciliği Vize Ödevi- Ahmet Bedirhan SAĞIR S191210141</a:t>
            </a:r>
            <a:endParaRPr lang="en-US" dirty="0"/>
          </a:p>
        </p:txBody>
      </p:sp>
      <p:sp>
        <p:nvSpPr>
          <p:cNvPr id="6" name="Slayt Numarası Yer Tutucusu 5">
            <a:extLst>
              <a:ext uri="{FF2B5EF4-FFF2-40B4-BE49-F238E27FC236}">
                <a16:creationId xmlns:a16="http://schemas.microsoft.com/office/drawing/2014/main" id="{E9BAC151-A0F5-4FA1-99B2-F7EA831BBD58}"/>
              </a:ext>
            </a:extLst>
          </p:cNvPr>
          <p:cNvSpPr>
            <a:spLocks noGrp="1"/>
          </p:cNvSpPr>
          <p:nvPr>
            <p:ph type="sldNum" sz="quarter" idx="12"/>
          </p:nvPr>
        </p:nvSpPr>
        <p:spPr/>
        <p:txBody>
          <a:bodyPr/>
          <a:lstStyle/>
          <a:p>
            <a:fld id="{6D22F896-40B5-4ADD-8801-0D06FADFA095}" type="slidenum">
              <a:rPr lang="en-US" smtClean="0"/>
              <a:t>11</a:t>
            </a:fld>
            <a:endParaRPr lang="en-US" dirty="0"/>
          </a:p>
        </p:txBody>
      </p:sp>
      <p:pic>
        <p:nvPicPr>
          <p:cNvPr id="11" name="Yeni video">
            <a:hlinkClick r:id="" action="ppaction://media"/>
            <a:extLst>
              <a:ext uri="{FF2B5EF4-FFF2-40B4-BE49-F238E27FC236}">
                <a16:creationId xmlns:a16="http://schemas.microsoft.com/office/drawing/2014/main" id="{F4B25B2A-BA4B-451A-9B9C-59C0E8DF516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 y="-100204"/>
            <a:ext cx="12192001" cy="6958203"/>
          </a:xfrm>
        </p:spPr>
      </p:pic>
    </p:spTree>
    <p:extLst>
      <p:ext uri="{BB962C8B-B14F-4D97-AF65-F5344CB8AC3E}">
        <p14:creationId xmlns:p14="http://schemas.microsoft.com/office/powerpoint/2010/main" val="1225988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058"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DCADCCB-CA1E-4ECC-B6EC-EA4E426C4573}"/>
              </a:ext>
            </a:extLst>
          </p:cNvPr>
          <p:cNvSpPr>
            <a:spLocks noGrp="1"/>
          </p:cNvSpPr>
          <p:nvPr>
            <p:ph type="title"/>
          </p:nvPr>
        </p:nvSpPr>
        <p:spPr/>
        <p:txBody>
          <a:bodyPr/>
          <a:lstStyle/>
          <a:p>
            <a:r>
              <a:rPr lang="tr-TR" dirty="0"/>
              <a:t>Performans</a:t>
            </a:r>
          </a:p>
        </p:txBody>
      </p:sp>
      <p:sp>
        <p:nvSpPr>
          <p:cNvPr id="3" name="İçerik Yer Tutucusu 2">
            <a:extLst>
              <a:ext uri="{FF2B5EF4-FFF2-40B4-BE49-F238E27FC236}">
                <a16:creationId xmlns:a16="http://schemas.microsoft.com/office/drawing/2014/main" id="{2495B598-1948-4898-A730-6C1E203BEBA4}"/>
              </a:ext>
            </a:extLst>
          </p:cNvPr>
          <p:cNvSpPr>
            <a:spLocks noGrp="1"/>
          </p:cNvSpPr>
          <p:nvPr>
            <p:ph idx="1"/>
          </p:nvPr>
        </p:nvSpPr>
        <p:spPr/>
        <p:txBody>
          <a:bodyPr/>
          <a:lstStyle/>
          <a:p>
            <a:r>
              <a:rPr lang="tr-TR" dirty="0"/>
              <a:t>Doğruluk-</a:t>
            </a:r>
            <a:r>
              <a:rPr lang="tr-TR" dirty="0" err="1"/>
              <a:t>Accuracy</a:t>
            </a:r>
            <a:r>
              <a:rPr lang="tr-TR" dirty="0"/>
              <a:t>: %93,16</a:t>
            </a:r>
          </a:p>
          <a:p>
            <a:r>
              <a:rPr lang="tr-TR" dirty="0"/>
              <a:t>Kesinlik-Precision: %90,08</a:t>
            </a:r>
          </a:p>
          <a:p>
            <a:r>
              <a:rPr lang="tr-TR" dirty="0"/>
              <a:t>Hassasiyet-</a:t>
            </a:r>
            <a:r>
              <a:rPr lang="tr-TR" dirty="0" err="1"/>
              <a:t>Recall</a:t>
            </a:r>
            <a:r>
              <a:rPr lang="tr-TR" dirty="0"/>
              <a:t>: %92,37</a:t>
            </a:r>
          </a:p>
          <a:p>
            <a:r>
              <a:rPr lang="tr-TR" dirty="0"/>
              <a:t>AUC Değeri:</a:t>
            </a:r>
          </a:p>
          <a:p>
            <a:pPr lvl="2"/>
            <a:r>
              <a:rPr lang="tr-TR" dirty="0"/>
              <a:t>En iyi: 0,980</a:t>
            </a:r>
          </a:p>
          <a:p>
            <a:pPr lvl="2"/>
            <a:r>
              <a:rPr lang="tr-TR" dirty="0"/>
              <a:t>Ortalama: 0,944</a:t>
            </a:r>
          </a:p>
          <a:p>
            <a:pPr lvl="2"/>
            <a:r>
              <a:rPr lang="tr-TR" dirty="0"/>
              <a:t>Kötümser: 0,923</a:t>
            </a:r>
          </a:p>
          <a:p>
            <a:r>
              <a:rPr lang="tr-TR" dirty="0"/>
              <a:t>Pozitif Sınıfı: Negative kararları</a:t>
            </a:r>
          </a:p>
          <a:p>
            <a:r>
              <a:rPr lang="tr-TR" dirty="0"/>
              <a:t>Negatif Sınıfı: Positive kararları</a:t>
            </a:r>
          </a:p>
          <a:p>
            <a:endParaRPr lang="tr-TR" dirty="0"/>
          </a:p>
        </p:txBody>
      </p:sp>
      <p:sp>
        <p:nvSpPr>
          <p:cNvPr id="4" name="Veri Yer Tutucusu 3">
            <a:extLst>
              <a:ext uri="{FF2B5EF4-FFF2-40B4-BE49-F238E27FC236}">
                <a16:creationId xmlns:a16="http://schemas.microsoft.com/office/drawing/2014/main" id="{84402ECE-3825-4739-BF91-5EAAB46B13E5}"/>
              </a:ext>
            </a:extLst>
          </p:cNvPr>
          <p:cNvSpPr>
            <a:spLocks noGrp="1"/>
          </p:cNvSpPr>
          <p:nvPr>
            <p:ph type="dt" sz="half" idx="10"/>
          </p:nvPr>
        </p:nvSpPr>
        <p:spPr/>
        <p:txBody>
          <a:bodyPr/>
          <a:lstStyle/>
          <a:p>
            <a:fld id="{36F94976-08B6-4327-9A85-C7593BBEAFC8}" type="datetime1">
              <a:rPr lang="tr-TR" smtClean="0"/>
              <a:t>8.08.2020</a:t>
            </a:fld>
            <a:endParaRPr lang="en-US" dirty="0"/>
          </a:p>
        </p:txBody>
      </p:sp>
      <p:sp>
        <p:nvSpPr>
          <p:cNvPr id="5" name="Alt Bilgi Yer Tutucusu 4">
            <a:extLst>
              <a:ext uri="{FF2B5EF4-FFF2-40B4-BE49-F238E27FC236}">
                <a16:creationId xmlns:a16="http://schemas.microsoft.com/office/drawing/2014/main" id="{9520840B-1728-450B-B1FA-F9E909AF9759}"/>
              </a:ext>
            </a:extLst>
          </p:cNvPr>
          <p:cNvSpPr>
            <a:spLocks noGrp="1"/>
          </p:cNvSpPr>
          <p:nvPr>
            <p:ph type="ftr" sz="quarter" idx="11"/>
          </p:nvPr>
        </p:nvSpPr>
        <p:spPr/>
        <p:txBody>
          <a:bodyPr/>
          <a:lstStyle/>
          <a:p>
            <a:r>
              <a:rPr lang="en-US"/>
              <a:t>Veri Madenciliği Vize Ödevi- Ahmet Bedirhan SAĞIR S191210141</a:t>
            </a:r>
            <a:endParaRPr lang="en-US" dirty="0"/>
          </a:p>
        </p:txBody>
      </p:sp>
      <p:sp>
        <p:nvSpPr>
          <p:cNvPr id="6" name="Slayt Numarası Yer Tutucusu 5">
            <a:extLst>
              <a:ext uri="{FF2B5EF4-FFF2-40B4-BE49-F238E27FC236}">
                <a16:creationId xmlns:a16="http://schemas.microsoft.com/office/drawing/2014/main" id="{B628E963-FE4B-42AE-85AA-531441AEBCAC}"/>
              </a:ext>
            </a:extLst>
          </p:cNvPr>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27170935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93A2E0A-7DDB-4FA8-B407-A89BA834BE02}"/>
              </a:ext>
            </a:extLst>
          </p:cNvPr>
          <p:cNvSpPr>
            <a:spLocks noGrp="1"/>
          </p:cNvSpPr>
          <p:nvPr>
            <p:ph type="title"/>
          </p:nvPr>
        </p:nvSpPr>
        <p:spPr/>
        <p:txBody>
          <a:bodyPr/>
          <a:lstStyle/>
          <a:p>
            <a:r>
              <a:rPr lang="tr-TR" dirty="0"/>
              <a:t>KDS yazılımı hakkında</a:t>
            </a:r>
            <a:endParaRPr lang="en-US" dirty="0"/>
          </a:p>
        </p:txBody>
      </p:sp>
      <p:sp>
        <p:nvSpPr>
          <p:cNvPr id="3" name="İçerik Yer Tutucusu 2">
            <a:extLst>
              <a:ext uri="{FF2B5EF4-FFF2-40B4-BE49-F238E27FC236}">
                <a16:creationId xmlns:a16="http://schemas.microsoft.com/office/drawing/2014/main" id="{1D469F03-B782-4085-A037-F0C6CEB753BA}"/>
              </a:ext>
            </a:extLst>
          </p:cNvPr>
          <p:cNvSpPr>
            <a:spLocks noGrp="1"/>
          </p:cNvSpPr>
          <p:nvPr>
            <p:ph idx="1"/>
          </p:nvPr>
        </p:nvSpPr>
        <p:spPr>
          <a:xfrm>
            <a:off x="5118447" y="803185"/>
            <a:ext cx="6265833" cy="5303999"/>
          </a:xfrm>
        </p:spPr>
        <p:txBody>
          <a:bodyPr>
            <a:normAutofit fontScale="92500" lnSpcReduction="10000"/>
          </a:bodyPr>
          <a:lstStyle/>
          <a:p>
            <a:r>
              <a:rPr lang="tr-TR" dirty="0"/>
              <a:t>Temel olarak; doktor, diyabet(şeker) hastası olduğundan şüphelenilen hastaya ait karara etki eden öznitelik değerlerini sisteme girer.</a:t>
            </a:r>
          </a:p>
          <a:p>
            <a:r>
              <a:rPr lang="tr-TR" dirty="0"/>
              <a:t>Sistem ise belli kurallara göre oluşturulmuş modele (model, rapidminerde oluşturulmuştur.) ve modelden referans alınan değerlere göre, girilen değerleri karşılaştırarak, hastanın mevcut durumu ve gelecekteki akıbeti hakkında tahmini olarak bir sonuç çıktısı verir. Buradan gelen sonuca göre doktor, hasta için gerekeni yerine getirir. </a:t>
            </a:r>
          </a:p>
          <a:p>
            <a:r>
              <a:rPr lang="tr-TR" dirty="0"/>
              <a:t>Verilen karar, hastada diyabet olup olmamasıdır.</a:t>
            </a:r>
          </a:p>
          <a:p>
            <a:r>
              <a:rPr lang="tr-TR" dirty="0"/>
              <a:t>Burada unutulmaması gereken; KDS yazılımının nihai karar verici olmadığı, sadece ilgili otoritelerce verilecek olan nihai karara destek verdiğidir. </a:t>
            </a:r>
          </a:p>
          <a:p>
            <a:r>
              <a:rPr lang="tr-TR" b="1" u="sng" dirty="0"/>
              <a:t>Yani karar verme yetkisi yazılıma değil ilgili otoriteye aittir.</a:t>
            </a:r>
            <a:endParaRPr lang="en-US" b="1" u="sng" dirty="0"/>
          </a:p>
        </p:txBody>
      </p:sp>
      <p:sp>
        <p:nvSpPr>
          <p:cNvPr id="4" name="Veri Yer Tutucusu 3">
            <a:extLst>
              <a:ext uri="{FF2B5EF4-FFF2-40B4-BE49-F238E27FC236}">
                <a16:creationId xmlns:a16="http://schemas.microsoft.com/office/drawing/2014/main" id="{60B6D308-2A5B-4A8F-A42C-470A61517405}"/>
              </a:ext>
            </a:extLst>
          </p:cNvPr>
          <p:cNvSpPr>
            <a:spLocks noGrp="1"/>
          </p:cNvSpPr>
          <p:nvPr>
            <p:ph type="dt" sz="half" idx="10"/>
          </p:nvPr>
        </p:nvSpPr>
        <p:spPr/>
        <p:txBody>
          <a:bodyPr/>
          <a:lstStyle/>
          <a:p>
            <a:fld id="{B65C9D9F-3D84-4E54-B9F5-2CAE549410CD}" type="datetime1">
              <a:rPr lang="tr-TR" smtClean="0"/>
              <a:t>8.08.2020</a:t>
            </a:fld>
            <a:endParaRPr lang="en-US" dirty="0"/>
          </a:p>
        </p:txBody>
      </p:sp>
      <p:sp>
        <p:nvSpPr>
          <p:cNvPr id="5" name="Alt Bilgi Yer Tutucusu 4">
            <a:extLst>
              <a:ext uri="{FF2B5EF4-FFF2-40B4-BE49-F238E27FC236}">
                <a16:creationId xmlns:a16="http://schemas.microsoft.com/office/drawing/2014/main" id="{E0A7B307-5546-4860-A2F2-B9728F359C65}"/>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D31F47AC-E480-4DD0-99C2-4B64B8464B88}"/>
              </a:ext>
            </a:extLst>
          </p:cNvPr>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923699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26186CF-D136-45B7-ABC6-3FE5D4B59B66}"/>
              </a:ext>
            </a:extLst>
          </p:cNvPr>
          <p:cNvSpPr>
            <a:spLocks noGrp="1"/>
          </p:cNvSpPr>
          <p:nvPr>
            <p:ph type="title"/>
          </p:nvPr>
        </p:nvSpPr>
        <p:spPr/>
        <p:txBody>
          <a:bodyPr/>
          <a:lstStyle/>
          <a:p>
            <a:r>
              <a:rPr lang="tr-TR" dirty="0"/>
              <a:t>KDS yazılımı hakkında-devam</a:t>
            </a:r>
          </a:p>
        </p:txBody>
      </p:sp>
      <p:sp>
        <p:nvSpPr>
          <p:cNvPr id="3" name="İçerik Yer Tutucusu 2">
            <a:extLst>
              <a:ext uri="{FF2B5EF4-FFF2-40B4-BE49-F238E27FC236}">
                <a16:creationId xmlns:a16="http://schemas.microsoft.com/office/drawing/2014/main" id="{4CDB9FE6-8A4A-419A-86E7-13D25CA52442}"/>
              </a:ext>
            </a:extLst>
          </p:cNvPr>
          <p:cNvSpPr>
            <a:spLocks noGrp="1"/>
          </p:cNvSpPr>
          <p:nvPr>
            <p:ph idx="1"/>
          </p:nvPr>
        </p:nvSpPr>
        <p:spPr/>
        <p:txBody>
          <a:bodyPr/>
          <a:lstStyle/>
          <a:p>
            <a:r>
              <a:rPr lang="tr-TR" dirty="0"/>
              <a:t>KDS arayüz yazılımı Java® dili kullanılarak, </a:t>
            </a:r>
            <a:r>
              <a:rPr lang="tr-TR" dirty="0" err="1"/>
              <a:t>Netbeans</a:t>
            </a:r>
            <a:r>
              <a:rPr lang="tr-TR" dirty="0"/>
              <a:t> IDE programında Windows Form Uygulaması olarak yazılmıştır.</a:t>
            </a:r>
          </a:p>
          <a:p>
            <a:r>
              <a:rPr lang="tr-TR" dirty="0"/>
              <a:t>Arayüz yazılımı oluşturulurken, karar ağacındaki kıstaslar ve değerler dikkate alınmış ve bu değerler ile girilen değerler if-else şeklinde karşılaştırılarak, olası karar belirtilmiştir. </a:t>
            </a:r>
          </a:p>
        </p:txBody>
      </p:sp>
      <p:sp>
        <p:nvSpPr>
          <p:cNvPr id="4" name="Veri Yer Tutucusu 3">
            <a:extLst>
              <a:ext uri="{FF2B5EF4-FFF2-40B4-BE49-F238E27FC236}">
                <a16:creationId xmlns:a16="http://schemas.microsoft.com/office/drawing/2014/main" id="{D5929B81-569D-440F-8E52-EB0CBDCB3966}"/>
              </a:ext>
            </a:extLst>
          </p:cNvPr>
          <p:cNvSpPr>
            <a:spLocks noGrp="1"/>
          </p:cNvSpPr>
          <p:nvPr>
            <p:ph type="dt" sz="half" idx="10"/>
          </p:nvPr>
        </p:nvSpPr>
        <p:spPr/>
        <p:txBody>
          <a:bodyPr/>
          <a:lstStyle/>
          <a:p>
            <a:fld id="{36F94976-08B6-4327-9A85-C7593BBEAFC8}" type="datetime1">
              <a:rPr lang="tr-TR" smtClean="0"/>
              <a:t>8.08.2020</a:t>
            </a:fld>
            <a:endParaRPr lang="en-US" dirty="0"/>
          </a:p>
        </p:txBody>
      </p:sp>
      <p:sp>
        <p:nvSpPr>
          <p:cNvPr id="5" name="Alt Bilgi Yer Tutucusu 4">
            <a:extLst>
              <a:ext uri="{FF2B5EF4-FFF2-40B4-BE49-F238E27FC236}">
                <a16:creationId xmlns:a16="http://schemas.microsoft.com/office/drawing/2014/main" id="{9876256B-C771-4AD4-BEAE-1E165A106C71}"/>
              </a:ext>
            </a:extLst>
          </p:cNvPr>
          <p:cNvSpPr>
            <a:spLocks noGrp="1"/>
          </p:cNvSpPr>
          <p:nvPr>
            <p:ph type="ftr" sz="quarter" idx="11"/>
          </p:nvPr>
        </p:nvSpPr>
        <p:spPr/>
        <p:txBody>
          <a:bodyPr/>
          <a:lstStyle/>
          <a:p>
            <a:r>
              <a:rPr lang="en-US"/>
              <a:t>Veri Madenciliği Vize Ödevi- Ahmet Bedirhan SAĞIR S191210141</a:t>
            </a:r>
            <a:endParaRPr lang="en-US" dirty="0"/>
          </a:p>
        </p:txBody>
      </p:sp>
      <p:sp>
        <p:nvSpPr>
          <p:cNvPr id="6" name="Slayt Numarası Yer Tutucusu 5">
            <a:extLst>
              <a:ext uri="{FF2B5EF4-FFF2-40B4-BE49-F238E27FC236}">
                <a16:creationId xmlns:a16="http://schemas.microsoft.com/office/drawing/2014/main" id="{D03F2CAA-CDB2-4420-AF41-9974EFDD3CBD}"/>
              </a:ext>
            </a:extLst>
          </p:cNvPr>
          <p:cNvSpPr>
            <a:spLocks noGrp="1"/>
          </p:cNvSpPr>
          <p:nvPr>
            <p:ph type="sldNum" sz="quarter" idx="12"/>
          </p:nvPr>
        </p:nvSpPr>
        <p:spPr/>
        <p:txBody>
          <a:bodyPr/>
          <a:lstStyle/>
          <a:p>
            <a:fld id="{6D22F896-40B5-4ADD-8801-0D06FADFA095}" type="slidenum">
              <a:rPr lang="en-US" smtClean="0"/>
              <a:t>14</a:t>
            </a:fld>
            <a:endParaRPr lang="en-US" dirty="0"/>
          </a:p>
        </p:txBody>
      </p:sp>
    </p:spTree>
    <p:extLst>
      <p:ext uri="{BB962C8B-B14F-4D97-AF65-F5344CB8AC3E}">
        <p14:creationId xmlns:p14="http://schemas.microsoft.com/office/powerpoint/2010/main" val="2628215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4BD6C32-06E4-478D-B418-E250CEBE46A0}"/>
              </a:ext>
            </a:extLst>
          </p:cNvPr>
          <p:cNvSpPr>
            <a:spLocks noGrp="1"/>
          </p:cNvSpPr>
          <p:nvPr>
            <p:ph type="title"/>
          </p:nvPr>
        </p:nvSpPr>
        <p:spPr/>
        <p:txBody>
          <a:bodyPr/>
          <a:lstStyle/>
          <a:p>
            <a:r>
              <a:rPr lang="tr-TR" dirty="0"/>
              <a:t>KDS yazılımı hakkında-devam</a:t>
            </a:r>
            <a:endParaRPr lang="en-US" dirty="0"/>
          </a:p>
        </p:txBody>
      </p:sp>
      <p:sp>
        <p:nvSpPr>
          <p:cNvPr id="3" name="İçerik Yer Tutucusu 2">
            <a:extLst>
              <a:ext uri="{FF2B5EF4-FFF2-40B4-BE49-F238E27FC236}">
                <a16:creationId xmlns:a16="http://schemas.microsoft.com/office/drawing/2014/main" id="{4ADE8651-3F5F-46B7-80AE-0838692733A8}"/>
              </a:ext>
            </a:extLst>
          </p:cNvPr>
          <p:cNvSpPr>
            <a:spLocks noGrp="1"/>
          </p:cNvSpPr>
          <p:nvPr>
            <p:ph idx="1"/>
          </p:nvPr>
        </p:nvSpPr>
        <p:spPr/>
        <p:txBody>
          <a:bodyPr/>
          <a:lstStyle/>
          <a:p>
            <a:r>
              <a:rPr lang="tr-TR" dirty="0"/>
              <a:t>Yaş integer </a:t>
            </a:r>
            <a:r>
              <a:rPr lang="tr-TR" dirty="0" err="1"/>
              <a:t>dır</a:t>
            </a:r>
            <a:r>
              <a:rPr lang="tr-TR" dirty="0"/>
              <a:t>. Geri kalan </a:t>
            </a:r>
            <a:r>
              <a:rPr lang="tr-TR" dirty="0" err="1"/>
              <a:t>herşey</a:t>
            </a:r>
            <a:r>
              <a:rPr lang="tr-TR" dirty="0"/>
              <a:t> </a:t>
            </a:r>
            <a:r>
              <a:rPr lang="tr-TR" dirty="0" err="1"/>
              <a:t>radiobutton</a:t>
            </a:r>
            <a:r>
              <a:rPr lang="tr-TR" dirty="0"/>
              <a:t> dur yani </a:t>
            </a:r>
            <a:r>
              <a:rPr lang="tr-TR" dirty="0" err="1"/>
              <a:t>booleandır</a:t>
            </a:r>
            <a:r>
              <a:rPr lang="tr-TR" dirty="0"/>
              <a:t>.</a:t>
            </a:r>
          </a:p>
          <a:p>
            <a:r>
              <a:rPr lang="tr-TR" dirty="0"/>
              <a:t>Sisteme girmek için gerekli kullanıcı adı ve parolasının her ikisine de «admin» yazılması gerekmektedir.</a:t>
            </a:r>
          </a:p>
          <a:p>
            <a:r>
              <a:rPr lang="tr-TR" dirty="0"/>
              <a:t>Hastanın yaşı ve belirtilerin varlığı girildikten sonra  «Teşhis Koy» butonuna basılır</a:t>
            </a:r>
          </a:p>
          <a:p>
            <a:r>
              <a:rPr lang="tr-TR" dirty="0"/>
              <a:t>Çıkan sonuç %93,16 doğruluk değerine sahiptir.</a:t>
            </a:r>
          </a:p>
          <a:p>
            <a:endParaRPr lang="en-US" dirty="0"/>
          </a:p>
        </p:txBody>
      </p:sp>
      <p:sp>
        <p:nvSpPr>
          <p:cNvPr id="4" name="Veri Yer Tutucusu 3">
            <a:extLst>
              <a:ext uri="{FF2B5EF4-FFF2-40B4-BE49-F238E27FC236}">
                <a16:creationId xmlns:a16="http://schemas.microsoft.com/office/drawing/2014/main" id="{3671DA2E-0C84-414C-B4AC-12E578E78F18}"/>
              </a:ext>
            </a:extLst>
          </p:cNvPr>
          <p:cNvSpPr>
            <a:spLocks noGrp="1"/>
          </p:cNvSpPr>
          <p:nvPr>
            <p:ph type="dt" sz="half" idx="10"/>
          </p:nvPr>
        </p:nvSpPr>
        <p:spPr/>
        <p:txBody>
          <a:bodyPr/>
          <a:lstStyle/>
          <a:p>
            <a:fld id="{A9E209DA-55B9-4AD5-B519-06A6BE0E2A00}" type="datetime1">
              <a:rPr lang="tr-TR" smtClean="0"/>
              <a:t>8.08.2020</a:t>
            </a:fld>
            <a:endParaRPr lang="en-US" dirty="0"/>
          </a:p>
        </p:txBody>
      </p:sp>
      <p:sp>
        <p:nvSpPr>
          <p:cNvPr id="5" name="Alt Bilgi Yer Tutucusu 4">
            <a:extLst>
              <a:ext uri="{FF2B5EF4-FFF2-40B4-BE49-F238E27FC236}">
                <a16:creationId xmlns:a16="http://schemas.microsoft.com/office/drawing/2014/main" id="{9E33DC76-F28E-4796-9FDF-D31B0E472D6C}"/>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2A1BB002-E35E-4980-A9C4-D3CDC438E159}"/>
              </a:ext>
            </a:extLst>
          </p:cNvPr>
          <p:cNvSpPr>
            <a:spLocks noGrp="1"/>
          </p:cNvSpPr>
          <p:nvPr>
            <p:ph type="sldNum" sz="quarter" idx="12"/>
          </p:nvPr>
        </p:nvSpPr>
        <p:spPr/>
        <p:txBody>
          <a:bodyPr/>
          <a:lstStyle/>
          <a:p>
            <a:fld id="{6D22F896-40B5-4ADD-8801-0D06FADFA095}" type="slidenum">
              <a:rPr lang="en-US" smtClean="0"/>
              <a:t>15</a:t>
            </a:fld>
            <a:endParaRPr lang="en-US" dirty="0"/>
          </a:p>
        </p:txBody>
      </p:sp>
    </p:spTree>
    <p:extLst>
      <p:ext uri="{BB962C8B-B14F-4D97-AF65-F5344CB8AC3E}">
        <p14:creationId xmlns:p14="http://schemas.microsoft.com/office/powerpoint/2010/main" val="39364475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127A20D-81BE-4C71-820C-CDF197EDB34B}"/>
              </a:ext>
            </a:extLst>
          </p:cNvPr>
          <p:cNvSpPr>
            <a:spLocks noGrp="1"/>
          </p:cNvSpPr>
          <p:nvPr>
            <p:ph type="title"/>
          </p:nvPr>
        </p:nvSpPr>
        <p:spPr/>
        <p:txBody>
          <a:bodyPr/>
          <a:lstStyle/>
          <a:p>
            <a:r>
              <a:rPr lang="tr-TR" dirty="0"/>
              <a:t>KDS nasıl çalışıyor (Video)</a:t>
            </a:r>
            <a:endParaRPr lang="en-US" dirty="0"/>
          </a:p>
        </p:txBody>
      </p:sp>
      <p:sp>
        <p:nvSpPr>
          <p:cNvPr id="4" name="Veri Yer Tutucusu 3">
            <a:extLst>
              <a:ext uri="{FF2B5EF4-FFF2-40B4-BE49-F238E27FC236}">
                <a16:creationId xmlns:a16="http://schemas.microsoft.com/office/drawing/2014/main" id="{54A7E47B-384C-4969-8D32-6E2EB3C2D29C}"/>
              </a:ext>
            </a:extLst>
          </p:cNvPr>
          <p:cNvSpPr>
            <a:spLocks noGrp="1"/>
          </p:cNvSpPr>
          <p:nvPr>
            <p:ph type="dt" sz="half" idx="10"/>
          </p:nvPr>
        </p:nvSpPr>
        <p:spPr/>
        <p:txBody>
          <a:bodyPr/>
          <a:lstStyle/>
          <a:p>
            <a:fld id="{C69A86C4-94F5-4FF2-97D4-FF4D2EC54C3A}" type="datetime1">
              <a:rPr lang="tr-TR" smtClean="0"/>
              <a:t>8.08.2020</a:t>
            </a:fld>
            <a:endParaRPr lang="en-US" dirty="0"/>
          </a:p>
        </p:txBody>
      </p:sp>
      <p:sp>
        <p:nvSpPr>
          <p:cNvPr id="5" name="Alt Bilgi Yer Tutucusu 4">
            <a:extLst>
              <a:ext uri="{FF2B5EF4-FFF2-40B4-BE49-F238E27FC236}">
                <a16:creationId xmlns:a16="http://schemas.microsoft.com/office/drawing/2014/main" id="{00DA87E0-3FF5-4D20-AABD-5EE75419DBA1}"/>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6A5669E5-4374-4D20-8EF8-4045B3E5F670}"/>
              </a:ext>
            </a:extLst>
          </p:cNvPr>
          <p:cNvSpPr>
            <a:spLocks noGrp="1"/>
          </p:cNvSpPr>
          <p:nvPr>
            <p:ph type="sldNum" sz="quarter" idx="12"/>
          </p:nvPr>
        </p:nvSpPr>
        <p:spPr/>
        <p:txBody>
          <a:bodyPr/>
          <a:lstStyle/>
          <a:p>
            <a:fld id="{6D22F896-40B5-4ADD-8801-0D06FADFA095}" type="slidenum">
              <a:rPr lang="en-US" smtClean="0"/>
              <a:t>16</a:t>
            </a:fld>
            <a:endParaRPr lang="en-US" dirty="0"/>
          </a:p>
        </p:txBody>
      </p:sp>
      <p:pic>
        <p:nvPicPr>
          <p:cNvPr id="9" name="arayuz">
            <a:hlinkClick r:id="" action="ppaction://media"/>
            <a:extLst>
              <a:ext uri="{FF2B5EF4-FFF2-40B4-BE49-F238E27FC236}">
                <a16:creationId xmlns:a16="http://schemas.microsoft.com/office/drawing/2014/main" id="{82D3225E-A338-4501-951D-A5DA5DF5ECD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577"/>
          </a:xfrm>
        </p:spPr>
      </p:pic>
    </p:spTree>
    <p:extLst>
      <p:ext uri="{BB962C8B-B14F-4D97-AF65-F5344CB8AC3E}">
        <p14:creationId xmlns:p14="http://schemas.microsoft.com/office/powerpoint/2010/main" val="1324614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47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155FD5F4-58DE-484C-B5C1-EBA707A3D543}"/>
              </a:ext>
            </a:extLst>
          </p:cNvPr>
          <p:cNvSpPr txBox="1"/>
          <p:nvPr/>
        </p:nvSpPr>
        <p:spPr>
          <a:xfrm>
            <a:off x="2565721" y="2844225"/>
            <a:ext cx="7060557" cy="584775"/>
          </a:xfrm>
          <a:prstGeom prst="rect">
            <a:avLst/>
          </a:prstGeom>
          <a:noFill/>
        </p:spPr>
        <p:txBody>
          <a:bodyPr wrap="square" rtlCol="0">
            <a:spAutoFit/>
          </a:bodyPr>
          <a:lstStyle/>
          <a:p>
            <a:pPr algn="ctr"/>
            <a:r>
              <a:rPr lang="tr-TR" sz="3200" dirty="0"/>
              <a:t>TEŞEKKÜRLER</a:t>
            </a:r>
            <a:endParaRPr lang="en-US" sz="3200" dirty="0"/>
          </a:p>
        </p:txBody>
      </p:sp>
      <p:sp>
        <p:nvSpPr>
          <p:cNvPr id="3" name="Veri Yer Tutucusu 2">
            <a:extLst>
              <a:ext uri="{FF2B5EF4-FFF2-40B4-BE49-F238E27FC236}">
                <a16:creationId xmlns:a16="http://schemas.microsoft.com/office/drawing/2014/main" id="{20A7834A-A627-4C03-A908-C9EDB20C0C8D}"/>
              </a:ext>
            </a:extLst>
          </p:cNvPr>
          <p:cNvSpPr>
            <a:spLocks noGrp="1"/>
          </p:cNvSpPr>
          <p:nvPr>
            <p:ph type="dt" sz="half" idx="10"/>
          </p:nvPr>
        </p:nvSpPr>
        <p:spPr/>
        <p:txBody>
          <a:bodyPr/>
          <a:lstStyle/>
          <a:p>
            <a:fld id="{9D2938DE-D59B-4806-85DF-11A62590DAF5}" type="datetime1">
              <a:rPr lang="tr-TR" smtClean="0"/>
              <a:t>8.08.2020</a:t>
            </a:fld>
            <a:endParaRPr lang="en-US" dirty="0"/>
          </a:p>
        </p:txBody>
      </p:sp>
      <p:sp>
        <p:nvSpPr>
          <p:cNvPr id="4" name="Alt Bilgi Yer Tutucusu 3">
            <a:extLst>
              <a:ext uri="{FF2B5EF4-FFF2-40B4-BE49-F238E27FC236}">
                <a16:creationId xmlns:a16="http://schemas.microsoft.com/office/drawing/2014/main" id="{833CF6D7-639E-42EB-B640-FBE9C829E47E}"/>
              </a:ext>
            </a:extLst>
          </p:cNvPr>
          <p:cNvSpPr>
            <a:spLocks noGrp="1"/>
          </p:cNvSpPr>
          <p:nvPr>
            <p:ph type="ftr" sz="quarter" idx="11"/>
          </p:nvPr>
        </p:nvSpPr>
        <p:spPr/>
        <p:txBody>
          <a:bodyPr/>
          <a:lstStyle/>
          <a:p>
            <a:r>
              <a:rPr lang="en-US" dirty="0"/>
              <a:t>Veri Madenciliği Vize Ödevi- Ahmet Bedirhan SAĞIR S191210141</a:t>
            </a:r>
          </a:p>
        </p:txBody>
      </p:sp>
      <p:sp>
        <p:nvSpPr>
          <p:cNvPr id="5" name="Slayt Numarası Yer Tutucusu 4">
            <a:extLst>
              <a:ext uri="{FF2B5EF4-FFF2-40B4-BE49-F238E27FC236}">
                <a16:creationId xmlns:a16="http://schemas.microsoft.com/office/drawing/2014/main" id="{AF7E66AC-57D0-4C57-9C4E-8A756FEC22C6}"/>
              </a:ext>
            </a:extLst>
          </p:cNvPr>
          <p:cNvSpPr>
            <a:spLocks noGrp="1"/>
          </p:cNvSpPr>
          <p:nvPr>
            <p:ph type="sldNum" sz="quarter" idx="12"/>
          </p:nvPr>
        </p:nvSpPr>
        <p:spPr/>
        <p:txBody>
          <a:bodyPr/>
          <a:lstStyle/>
          <a:p>
            <a:fld id="{6D22F896-40B5-4ADD-8801-0D06FADFA095}" type="slidenum">
              <a:rPr lang="en-US" smtClean="0"/>
              <a:t>17</a:t>
            </a:fld>
            <a:endParaRPr lang="en-US" dirty="0"/>
          </a:p>
        </p:txBody>
      </p:sp>
    </p:spTree>
    <p:extLst>
      <p:ext uri="{BB962C8B-B14F-4D97-AF65-F5344CB8AC3E}">
        <p14:creationId xmlns:p14="http://schemas.microsoft.com/office/powerpoint/2010/main" val="23142635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7DCB365-A64E-4F55-9EC2-7104A570328D}"/>
              </a:ext>
            </a:extLst>
          </p:cNvPr>
          <p:cNvSpPr>
            <a:spLocks noGrp="1"/>
          </p:cNvSpPr>
          <p:nvPr>
            <p:ph type="title"/>
          </p:nvPr>
        </p:nvSpPr>
        <p:spPr/>
        <p:txBody>
          <a:bodyPr/>
          <a:lstStyle/>
          <a:p>
            <a:r>
              <a:rPr lang="tr-TR" dirty="0"/>
              <a:t>Konu Başlıkları</a:t>
            </a:r>
            <a:endParaRPr lang="en-US" dirty="0"/>
          </a:p>
        </p:txBody>
      </p:sp>
      <p:sp>
        <p:nvSpPr>
          <p:cNvPr id="3" name="İçerik Yer Tutucusu 2">
            <a:extLst>
              <a:ext uri="{FF2B5EF4-FFF2-40B4-BE49-F238E27FC236}">
                <a16:creationId xmlns:a16="http://schemas.microsoft.com/office/drawing/2014/main" id="{FF17045C-DC5E-4916-A739-765DFDBEA19E}"/>
              </a:ext>
            </a:extLst>
          </p:cNvPr>
          <p:cNvSpPr>
            <a:spLocks noGrp="1"/>
          </p:cNvSpPr>
          <p:nvPr>
            <p:ph idx="1"/>
          </p:nvPr>
        </p:nvSpPr>
        <p:spPr/>
        <p:txBody>
          <a:bodyPr/>
          <a:lstStyle/>
          <a:p>
            <a:r>
              <a:rPr lang="tr-TR" dirty="0"/>
              <a:t>Karar Destek Sistemi (KDS) Nedir?</a:t>
            </a:r>
          </a:p>
          <a:p>
            <a:r>
              <a:rPr lang="tr-TR" dirty="0"/>
              <a:t>Kullanılan Veriseti </a:t>
            </a:r>
          </a:p>
          <a:p>
            <a:r>
              <a:rPr lang="tr-TR" dirty="0"/>
              <a:t>Verisetinin Özellikleri</a:t>
            </a:r>
          </a:p>
          <a:p>
            <a:r>
              <a:rPr lang="tr-TR" dirty="0"/>
              <a:t>Verinin Durumu</a:t>
            </a:r>
          </a:p>
          <a:p>
            <a:r>
              <a:rPr lang="tr-TR" dirty="0"/>
              <a:t>Verisetinin Düzenlenmesi</a:t>
            </a:r>
          </a:p>
          <a:p>
            <a:r>
              <a:rPr lang="tr-TR" dirty="0"/>
              <a:t>Verisetinin RapidMiner’e eklenmesi</a:t>
            </a:r>
          </a:p>
          <a:p>
            <a:r>
              <a:rPr lang="tr-TR" dirty="0"/>
              <a:t>Karar Ağacı oluşturma ve yorumlama</a:t>
            </a:r>
          </a:p>
          <a:p>
            <a:r>
              <a:rPr lang="tr-TR" dirty="0"/>
              <a:t>Performans</a:t>
            </a:r>
          </a:p>
          <a:p>
            <a:r>
              <a:rPr lang="tr-TR" dirty="0"/>
              <a:t>KDS yazılımı hakkında</a:t>
            </a:r>
          </a:p>
          <a:p>
            <a:r>
              <a:rPr lang="tr-TR" dirty="0"/>
              <a:t>KDS nasıl çalışıyor (Video)</a:t>
            </a:r>
            <a:endParaRPr lang="en-US" dirty="0"/>
          </a:p>
        </p:txBody>
      </p:sp>
      <p:sp>
        <p:nvSpPr>
          <p:cNvPr id="4" name="Veri Yer Tutucusu 3">
            <a:extLst>
              <a:ext uri="{FF2B5EF4-FFF2-40B4-BE49-F238E27FC236}">
                <a16:creationId xmlns:a16="http://schemas.microsoft.com/office/drawing/2014/main" id="{CB11307C-B261-4C7E-A835-AEB0DEC8B441}"/>
              </a:ext>
            </a:extLst>
          </p:cNvPr>
          <p:cNvSpPr>
            <a:spLocks noGrp="1"/>
          </p:cNvSpPr>
          <p:nvPr>
            <p:ph type="dt" sz="half" idx="10"/>
          </p:nvPr>
        </p:nvSpPr>
        <p:spPr/>
        <p:txBody>
          <a:bodyPr/>
          <a:lstStyle/>
          <a:p>
            <a:fld id="{325D7381-F1A9-4C71-8EB4-6F33EE2850A3}" type="datetime1">
              <a:rPr lang="tr-TR" smtClean="0"/>
              <a:t>8.08.2020</a:t>
            </a:fld>
            <a:endParaRPr lang="en-US" dirty="0"/>
          </a:p>
        </p:txBody>
      </p:sp>
      <p:sp>
        <p:nvSpPr>
          <p:cNvPr id="5" name="Alt Bilgi Yer Tutucusu 4">
            <a:extLst>
              <a:ext uri="{FF2B5EF4-FFF2-40B4-BE49-F238E27FC236}">
                <a16:creationId xmlns:a16="http://schemas.microsoft.com/office/drawing/2014/main" id="{AB88E930-9E01-4E1B-903F-EED73E91C0B7}"/>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EFE32BBF-A409-4BB7-BCCE-BA7815A003E4}"/>
              </a:ext>
            </a:extLst>
          </p:cNvPr>
          <p:cNvSpPr>
            <a:spLocks noGrp="1"/>
          </p:cNvSpPr>
          <p:nvPr>
            <p:ph type="sldNum" sz="quarter" idx="12"/>
          </p:nvPr>
        </p:nvSpPr>
        <p:spPr/>
        <p:txBody>
          <a:bodyPr/>
          <a:lstStyle/>
          <a:p>
            <a:fld id="{6D22F896-40B5-4ADD-8801-0D06FADFA095}" type="slidenum">
              <a:rPr lang="en-US" smtClean="0"/>
              <a:t>2</a:t>
            </a:fld>
            <a:endParaRPr lang="en-US" dirty="0"/>
          </a:p>
        </p:txBody>
      </p:sp>
    </p:spTree>
    <p:extLst>
      <p:ext uri="{BB962C8B-B14F-4D97-AF65-F5344CB8AC3E}">
        <p14:creationId xmlns:p14="http://schemas.microsoft.com/office/powerpoint/2010/main" val="17211309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AB67946-0561-43B4-ABE6-73D724FB5CD1}"/>
              </a:ext>
            </a:extLst>
          </p:cNvPr>
          <p:cNvSpPr>
            <a:spLocks noGrp="1"/>
          </p:cNvSpPr>
          <p:nvPr>
            <p:ph type="title"/>
          </p:nvPr>
        </p:nvSpPr>
        <p:spPr/>
        <p:txBody>
          <a:bodyPr>
            <a:normAutofit/>
          </a:bodyPr>
          <a:lstStyle/>
          <a:p>
            <a:r>
              <a:rPr lang="tr-TR" dirty="0"/>
              <a:t>Karar Destek Sistemi (KDS) Nedir?</a:t>
            </a:r>
            <a:endParaRPr lang="en-US" dirty="0"/>
          </a:p>
        </p:txBody>
      </p:sp>
      <p:sp>
        <p:nvSpPr>
          <p:cNvPr id="3" name="İçerik Yer Tutucusu 2">
            <a:extLst>
              <a:ext uri="{FF2B5EF4-FFF2-40B4-BE49-F238E27FC236}">
                <a16:creationId xmlns:a16="http://schemas.microsoft.com/office/drawing/2014/main" id="{AA174C64-B299-4A81-94F2-50079B84C27A}"/>
              </a:ext>
            </a:extLst>
          </p:cNvPr>
          <p:cNvSpPr>
            <a:spLocks noGrp="1"/>
          </p:cNvSpPr>
          <p:nvPr>
            <p:ph idx="1"/>
          </p:nvPr>
        </p:nvSpPr>
        <p:spPr/>
        <p:txBody>
          <a:bodyPr>
            <a:normAutofit fontScale="92500" lnSpcReduction="20000"/>
          </a:bodyPr>
          <a:lstStyle/>
          <a:p>
            <a:pPr algn="l"/>
            <a:r>
              <a:rPr lang="en-US" sz="1600" i="0" dirty="0">
                <a:solidFill>
                  <a:srgbClr val="222222"/>
                </a:solidFill>
                <a:effectLst/>
                <a:latin typeface="Rockwell (Gövde)"/>
              </a:rPr>
              <a:t>Karar destek sistemleri(KDS), verilmesi gereken kararla ilgili veriyi daha iyi anlayarak, daha etkin karar seçenekleri oluşturma, alternatifleri belirleme ve değerlendirme işlevlerine destek sağlayan ve doğru karar verme olasılığını artıran sistemlerdir. En genel anlamıyla Karar Destek Sistemleri yönetici konumundaki karar vericilerin karar vermelerine yardımcı olan sistemlerdir.</a:t>
            </a:r>
          </a:p>
          <a:p>
            <a:pPr algn="l"/>
            <a:r>
              <a:rPr lang="en-US" sz="1600" i="0" dirty="0">
                <a:solidFill>
                  <a:srgbClr val="222222"/>
                </a:solidFill>
                <a:effectLst/>
                <a:latin typeface="Rockwell (Gövde)"/>
              </a:rPr>
              <a:t>KDS’nin temelleri 1960’lı yıllarda atılmaya başlamıştır. Bu konudaki ilk kavramlar 1971’de M. Scott Morton tarafından “Management Decision Systems (Yönetim Karar Sistemleri) başlıklı bir yazıda ele alınmıştır. Daha sonra gerek akademik, gerekse endüstriyel alanlarda araştırma-geliştirme ve uygulama çalışmaları hızla yayılmıştır.</a:t>
            </a:r>
          </a:p>
          <a:p>
            <a:pPr algn="l"/>
            <a:r>
              <a:rPr lang="en-US" sz="1600" i="0" dirty="0">
                <a:solidFill>
                  <a:srgbClr val="222222"/>
                </a:solidFill>
                <a:effectLst/>
                <a:latin typeface="Rockwell (Gövde)"/>
              </a:rPr>
              <a:t>KDS’ler, veritabanındaki modüller aracılığıyla, çok ölçütlü ve birbirleriyle çelişen kriterler altında karar vericinin optimum çözümü elde etmesinde karar vericiye yardımcı olan, problem çözümünü hızlandıran ve kullanıcıyla etkileşimli olarak çalışan bilgisayar destekli sistemler olarak tanımlanabilmektedir. KDS’ler, veritabanına girilen verileri özetlemede ve analiz etmede karar vericiye yardımcı olmaktadır</a:t>
            </a:r>
            <a:r>
              <a:rPr lang="tr-TR" sz="1600" i="0" dirty="0">
                <a:solidFill>
                  <a:srgbClr val="222222"/>
                </a:solidFill>
                <a:effectLst/>
                <a:latin typeface="Rockwell (Gövde)"/>
              </a:rPr>
              <a:t>. Kısaca KDS için bir tür tahminleme yazılımı da denilebilmektedir.</a:t>
            </a:r>
            <a:endParaRPr lang="en-US" sz="1600" i="0" dirty="0">
              <a:solidFill>
                <a:srgbClr val="222222"/>
              </a:solidFill>
              <a:effectLst/>
              <a:latin typeface="Rockwell (Gövde)"/>
            </a:endParaRPr>
          </a:p>
        </p:txBody>
      </p:sp>
      <p:sp>
        <p:nvSpPr>
          <p:cNvPr id="4" name="Veri Yer Tutucusu 3">
            <a:extLst>
              <a:ext uri="{FF2B5EF4-FFF2-40B4-BE49-F238E27FC236}">
                <a16:creationId xmlns:a16="http://schemas.microsoft.com/office/drawing/2014/main" id="{12AE5CAA-C760-40EF-A6F2-D95D4E6BC0B5}"/>
              </a:ext>
            </a:extLst>
          </p:cNvPr>
          <p:cNvSpPr>
            <a:spLocks noGrp="1"/>
          </p:cNvSpPr>
          <p:nvPr>
            <p:ph type="dt" sz="half" idx="10"/>
          </p:nvPr>
        </p:nvSpPr>
        <p:spPr/>
        <p:txBody>
          <a:bodyPr/>
          <a:lstStyle/>
          <a:p>
            <a:fld id="{C5A028A2-356E-4E2C-B367-B520C642A38D}" type="datetime1">
              <a:rPr lang="tr-TR" smtClean="0"/>
              <a:t>8.08.2020</a:t>
            </a:fld>
            <a:endParaRPr lang="en-US" dirty="0"/>
          </a:p>
        </p:txBody>
      </p:sp>
      <p:sp>
        <p:nvSpPr>
          <p:cNvPr id="5" name="Alt Bilgi Yer Tutucusu 4">
            <a:extLst>
              <a:ext uri="{FF2B5EF4-FFF2-40B4-BE49-F238E27FC236}">
                <a16:creationId xmlns:a16="http://schemas.microsoft.com/office/drawing/2014/main" id="{65F62C8A-69BC-4EB9-A979-F79AC354EF4C}"/>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9CCC1BC1-E2DF-49E3-8B07-49ED0C0D089F}"/>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2960349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F57CF16-5F69-4874-AC3C-E3D15DE9E63D}"/>
              </a:ext>
            </a:extLst>
          </p:cNvPr>
          <p:cNvSpPr>
            <a:spLocks noGrp="1"/>
          </p:cNvSpPr>
          <p:nvPr>
            <p:ph type="title"/>
          </p:nvPr>
        </p:nvSpPr>
        <p:spPr/>
        <p:txBody>
          <a:bodyPr/>
          <a:lstStyle/>
          <a:p>
            <a:r>
              <a:rPr lang="tr-TR" dirty="0"/>
              <a:t>Kullanılan Veriseti </a:t>
            </a:r>
            <a:endParaRPr lang="en-US" dirty="0"/>
          </a:p>
        </p:txBody>
      </p:sp>
      <p:sp>
        <p:nvSpPr>
          <p:cNvPr id="3" name="İçerik Yer Tutucusu 2">
            <a:extLst>
              <a:ext uri="{FF2B5EF4-FFF2-40B4-BE49-F238E27FC236}">
                <a16:creationId xmlns:a16="http://schemas.microsoft.com/office/drawing/2014/main" id="{51450559-1D76-46D1-9AA5-ACFA5870F07B}"/>
              </a:ext>
            </a:extLst>
          </p:cNvPr>
          <p:cNvSpPr>
            <a:spLocks noGrp="1"/>
          </p:cNvSpPr>
          <p:nvPr>
            <p:ph idx="1"/>
          </p:nvPr>
        </p:nvSpPr>
        <p:spPr/>
        <p:txBody>
          <a:bodyPr>
            <a:normAutofit/>
          </a:bodyPr>
          <a:lstStyle/>
          <a:p>
            <a:r>
              <a:rPr lang="en-US" b="1" u="sng" dirty="0">
                <a:hlinkClick r:id="rId2">
                  <a:extLst>
                    <a:ext uri="{A12FA001-AC4F-418D-AE19-62706E023703}">
                      <ahyp:hlinkClr xmlns:ahyp="http://schemas.microsoft.com/office/drawing/2018/hyperlinkcolor" val="tx"/>
                    </a:ext>
                  </a:extLst>
                </a:hlinkClick>
              </a:rPr>
              <a:t>https://archive.ics.uci.edu/ml/datasets/Early+stage+diabetes+risk+prediction+dataset</a:t>
            </a:r>
            <a:r>
              <a:rPr lang="en-US" b="1" u="sng" dirty="0"/>
              <a:t>.</a:t>
            </a:r>
            <a:r>
              <a:rPr lang="tr-TR" b="1" dirty="0"/>
              <a:t> (noktayı linke koyunuz) </a:t>
            </a:r>
            <a:r>
              <a:rPr lang="tr-TR" dirty="0"/>
              <a:t>linkinde yer alan, Türkçeye Erken Aşama Diyabet Risk Tahmini olarak ta çevrilebilen bir veriseti kullanılmıştır. İlgili veriseti .csv(comma seperated value/virgülle ayrılmış değer) formatındadır. </a:t>
            </a:r>
          </a:p>
          <a:p>
            <a:r>
              <a:rPr lang="tr-TR" dirty="0"/>
              <a:t>Veriseti; </a:t>
            </a:r>
            <a:r>
              <a:rPr lang="tr-TR" dirty="0" err="1"/>
              <a:t>Metropolitan</a:t>
            </a:r>
            <a:r>
              <a:rPr lang="tr-TR" dirty="0"/>
              <a:t> </a:t>
            </a:r>
            <a:r>
              <a:rPr lang="tr-TR" dirty="0" err="1"/>
              <a:t>University</a:t>
            </a:r>
            <a:r>
              <a:rPr lang="tr-TR" dirty="0"/>
              <a:t> </a:t>
            </a:r>
            <a:r>
              <a:rPr lang="tr-TR" dirty="0" err="1"/>
              <a:t>Sylhet</a:t>
            </a:r>
            <a:r>
              <a:rPr lang="tr-TR" dirty="0"/>
              <a:t>, </a:t>
            </a:r>
            <a:r>
              <a:rPr lang="tr-TR" dirty="0" err="1"/>
              <a:t>Bangladesh</a:t>
            </a:r>
            <a:r>
              <a:rPr lang="tr-TR" dirty="0"/>
              <a:t> ve </a:t>
            </a:r>
            <a:r>
              <a:rPr lang="tr-TR" dirty="0" err="1"/>
              <a:t>London</a:t>
            </a:r>
            <a:r>
              <a:rPr lang="tr-TR" dirty="0"/>
              <a:t> </a:t>
            </a:r>
            <a:r>
              <a:rPr lang="tr-TR" dirty="0" err="1"/>
              <a:t>Queen</a:t>
            </a:r>
            <a:r>
              <a:rPr lang="tr-TR" dirty="0"/>
              <a:t> Mary Üniversitesinden M. M. </a:t>
            </a:r>
            <a:r>
              <a:rPr lang="tr-TR" dirty="0" err="1"/>
              <a:t>Faniqul</a:t>
            </a:r>
            <a:r>
              <a:rPr lang="tr-TR" dirty="0"/>
              <a:t> </a:t>
            </a:r>
            <a:r>
              <a:rPr lang="tr-TR" dirty="0" err="1"/>
              <a:t>Islam</a:t>
            </a:r>
            <a:r>
              <a:rPr lang="tr-TR" dirty="0"/>
              <a:t>, </a:t>
            </a:r>
            <a:r>
              <a:rPr lang="tr-TR" dirty="0" err="1"/>
              <a:t>Rahatara</a:t>
            </a:r>
            <a:r>
              <a:rPr lang="tr-TR" dirty="0"/>
              <a:t> </a:t>
            </a:r>
            <a:r>
              <a:rPr lang="tr-TR" dirty="0" err="1"/>
              <a:t>Ferdousi</a:t>
            </a:r>
            <a:r>
              <a:rPr lang="tr-TR" dirty="0"/>
              <a:t>, </a:t>
            </a:r>
            <a:r>
              <a:rPr lang="tr-TR" dirty="0" err="1"/>
              <a:t>Sadikur</a:t>
            </a:r>
            <a:r>
              <a:rPr lang="tr-TR" dirty="0"/>
              <a:t> Rahman ve </a:t>
            </a:r>
            <a:r>
              <a:rPr lang="tr-TR" dirty="0" err="1"/>
              <a:t>Yasmin</a:t>
            </a:r>
            <a:r>
              <a:rPr lang="tr-TR" dirty="0"/>
              <a:t> </a:t>
            </a:r>
            <a:r>
              <a:rPr lang="tr-TR" dirty="0" err="1"/>
              <a:t>Bushra</a:t>
            </a:r>
            <a:r>
              <a:rPr lang="tr-TR" dirty="0"/>
              <a:t> tarafından, makine öğrenmesi sistemi için hazırlanmıştır. </a:t>
            </a:r>
          </a:p>
        </p:txBody>
      </p:sp>
      <p:sp>
        <p:nvSpPr>
          <p:cNvPr id="4" name="Veri Yer Tutucusu 3">
            <a:extLst>
              <a:ext uri="{FF2B5EF4-FFF2-40B4-BE49-F238E27FC236}">
                <a16:creationId xmlns:a16="http://schemas.microsoft.com/office/drawing/2014/main" id="{77E56131-C0C9-4E46-8E47-5B27F277326A}"/>
              </a:ext>
            </a:extLst>
          </p:cNvPr>
          <p:cNvSpPr>
            <a:spLocks noGrp="1"/>
          </p:cNvSpPr>
          <p:nvPr>
            <p:ph type="dt" sz="half" idx="10"/>
          </p:nvPr>
        </p:nvSpPr>
        <p:spPr/>
        <p:txBody>
          <a:bodyPr/>
          <a:lstStyle/>
          <a:p>
            <a:fld id="{10562451-63FD-4300-AF1C-E66C61FBB974}" type="datetime1">
              <a:rPr lang="tr-TR" smtClean="0"/>
              <a:t>8.08.2020</a:t>
            </a:fld>
            <a:endParaRPr lang="en-US" dirty="0"/>
          </a:p>
        </p:txBody>
      </p:sp>
      <p:sp>
        <p:nvSpPr>
          <p:cNvPr id="5" name="Alt Bilgi Yer Tutucusu 4">
            <a:extLst>
              <a:ext uri="{FF2B5EF4-FFF2-40B4-BE49-F238E27FC236}">
                <a16:creationId xmlns:a16="http://schemas.microsoft.com/office/drawing/2014/main" id="{D31C8451-8AF6-4651-87B4-C88D7F632B0C}"/>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6E00CFF0-717E-4E13-AF40-F4B6135E8E02}"/>
              </a:ext>
            </a:extLst>
          </p:cNvPr>
          <p:cNvSpPr>
            <a:spLocks noGrp="1"/>
          </p:cNvSpPr>
          <p:nvPr>
            <p:ph type="sldNum" sz="quarter" idx="12"/>
          </p:nvPr>
        </p:nvSpPr>
        <p:spPr/>
        <p:txBody>
          <a:bodyPr/>
          <a:lstStyle/>
          <a:p>
            <a:fld id="{6D22F896-40B5-4ADD-8801-0D06FADFA095}" type="slidenum">
              <a:rPr lang="en-US" smtClean="0"/>
              <a:t>4</a:t>
            </a:fld>
            <a:endParaRPr lang="en-US" dirty="0"/>
          </a:p>
        </p:txBody>
      </p:sp>
    </p:spTree>
    <p:extLst>
      <p:ext uri="{BB962C8B-B14F-4D97-AF65-F5344CB8AC3E}">
        <p14:creationId xmlns:p14="http://schemas.microsoft.com/office/powerpoint/2010/main" val="18744098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02F7E07-8753-4BB4-ADB6-595865BD7148}"/>
              </a:ext>
            </a:extLst>
          </p:cNvPr>
          <p:cNvSpPr>
            <a:spLocks noGrp="1"/>
          </p:cNvSpPr>
          <p:nvPr>
            <p:ph type="title"/>
          </p:nvPr>
        </p:nvSpPr>
        <p:spPr/>
        <p:txBody>
          <a:bodyPr/>
          <a:lstStyle/>
          <a:p>
            <a:r>
              <a:rPr lang="tr-TR" dirty="0"/>
              <a:t>Verisetinin Özellikleri</a:t>
            </a:r>
            <a:endParaRPr lang="en-US" dirty="0"/>
          </a:p>
        </p:txBody>
      </p:sp>
      <p:sp>
        <p:nvSpPr>
          <p:cNvPr id="3" name="İçerik Yer Tutucusu 2">
            <a:extLst>
              <a:ext uri="{FF2B5EF4-FFF2-40B4-BE49-F238E27FC236}">
                <a16:creationId xmlns:a16="http://schemas.microsoft.com/office/drawing/2014/main" id="{1E9BDD93-806D-4F8C-9F94-B362BD0F9699}"/>
              </a:ext>
            </a:extLst>
          </p:cNvPr>
          <p:cNvSpPr>
            <a:spLocks noGrp="1"/>
          </p:cNvSpPr>
          <p:nvPr>
            <p:ph idx="1"/>
          </p:nvPr>
        </p:nvSpPr>
        <p:spPr/>
        <p:txBody>
          <a:bodyPr>
            <a:normAutofit fontScale="92500" lnSpcReduction="20000"/>
          </a:bodyPr>
          <a:lstStyle/>
          <a:p>
            <a:r>
              <a:rPr lang="tr-TR" sz="1600" dirty="0"/>
              <a:t>520 hastaya ait veriler 17 farklı öznitelikte toplanmıştır</a:t>
            </a:r>
          </a:p>
          <a:p>
            <a:r>
              <a:rPr lang="tr-TR" sz="1600" dirty="0"/>
              <a:t>Bu 13 öznitelik şunlardır:</a:t>
            </a:r>
          </a:p>
          <a:p>
            <a:pPr marL="800100" lvl="1" indent="-342900">
              <a:buFont typeface="+mj-lt"/>
              <a:buAutoNum type="arabicPeriod"/>
            </a:pPr>
            <a:r>
              <a:rPr lang="en-US" sz="1400" dirty="0"/>
              <a:t>Age 1.20-65</a:t>
            </a:r>
          </a:p>
          <a:p>
            <a:pPr marL="800100" lvl="1" indent="-342900">
              <a:buFont typeface="+mj-lt"/>
              <a:buAutoNum type="arabicPeriod"/>
            </a:pPr>
            <a:r>
              <a:rPr lang="en-US" sz="1400" dirty="0"/>
              <a:t>Sex 1. Male, 2.Female</a:t>
            </a:r>
          </a:p>
          <a:p>
            <a:pPr marL="800100" lvl="1" indent="-342900">
              <a:buFont typeface="+mj-lt"/>
              <a:buAutoNum type="arabicPeriod"/>
            </a:pPr>
            <a:r>
              <a:rPr lang="en-US" sz="1400" dirty="0"/>
              <a:t>Polyuria 1.Yes, 2.No.</a:t>
            </a:r>
          </a:p>
          <a:p>
            <a:pPr marL="800100" lvl="1" indent="-342900">
              <a:buFont typeface="+mj-lt"/>
              <a:buAutoNum type="arabicPeriod"/>
            </a:pPr>
            <a:r>
              <a:rPr lang="en-US" sz="1400" dirty="0"/>
              <a:t>Polydipsia 1.Yes, 2.No.</a:t>
            </a:r>
          </a:p>
          <a:p>
            <a:pPr marL="800100" lvl="1" indent="-342900">
              <a:buFont typeface="+mj-lt"/>
              <a:buAutoNum type="arabicPeriod"/>
            </a:pPr>
            <a:r>
              <a:rPr lang="en-US" sz="1400" dirty="0"/>
              <a:t>sudden weight loss 1.Yes, 2.No.</a:t>
            </a:r>
          </a:p>
          <a:p>
            <a:pPr marL="800100" lvl="1" indent="-342900">
              <a:buFont typeface="+mj-lt"/>
              <a:buAutoNum type="arabicPeriod"/>
            </a:pPr>
            <a:r>
              <a:rPr lang="en-US" sz="1400" dirty="0"/>
              <a:t>weakness 1.Yes, 2.No.</a:t>
            </a:r>
          </a:p>
          <a:p>
            <a:pPr marL="800100" lvl="1" indent="-342900">
              <a:buFont typeface="+mj-lt"/>
              <a:buAutoNum type="arabicPeriod"/>
            </a:pPr>
            <a:r>
              <a:rPr lang="en-US" sz="1400" dirty="0"/>
              <a:t>Polyphagia 1.Yes, 2.No.</a:t>
            </a:r>
          </a:p>
          <a:p>
            <a:pPr marL="800100" lvl="1" indent="-342900">
              <a:buFont typeface="+mj-lt"/>
              <a:buAutoNum type="arabicPeriod"/>
            </a:pPr>
            <a:r>
              <a:rPr lang="en-US" sz="1400" dirty="0"/>
              <a:t>Genital thrush 1.Yes, 2.No.</a:t>
            </a:r>
          </a:p>
          <a:p>
            <a:pPr marL="800100" lvl="1" indent="-342900">
              <a:buFont typeface="+mj-lt"/>
              <a:buAutoNum type="arabicPeriod"/>
            </a:pPr>
            <a:r>
              <a:rPr lang="en-US" sz="1400" dirty="0"/>
              <a:t>visual blurring 1.Yes, 2.No.</a:t>
            </a:r>
          </a:p>
          <a:p>
            <a:pPr marL="800100" lvl="1" indent="-342900">
              <a:buFont typeface="+mj-lt"/>
              <a:buAutoNum type="arabicPeriod"/>
            </a:pPr>
            <a:r>
              <a:rPr lang="en-US" sz="1400" dirty="0"/>
              <a:t>Itching 1.Yes, 2.No.</a:t>
            </a:r>
          </a:p>
          <a:p>
            <a:pPr marL="800100" lvl="1" indent="-342900">
              <a:buFont typeface="+mj-lt"/>
              <a:buAutoNum type="arabicPeriod"/>
            </a:pPr>
            <a:r>
              <a:rPr lang="en-US" sz="1400" dirty="0"/>
              <a:t>Irritability 1.Yes, 2.No.</a:t>
            </a:r>
          </a:p>
          <a:p>
            <a:pPr marL="800100" lvl="1" indent="-342900">
              <a:buFont typeface="+mj-lt"/>
              <a:buAutoNum type="arabicPeriod"/>
            </a:pPr>
            <a:r>
              <a:rPr lang="en-US" sz="1400" dirty="0"/>
              <a:t>delayed healing 1.Yes, 2.No.</a:t>
            </a:r>
          </a:p>
          <a:p>
            <a:pPr marL="800100" lvl="1" indent="-342900">
              <a:buFont typeface="+mj-lt"/>
              <a:buAutoNum type="arabicPeriod"/>
            </a:pPr>
            <a:r>
              <a:rPr lang="en-US" sz="1400" dirty="0"/>
              <a:t>partial paresis 1.Yes, 2.No.</a:t>
            </a:r>
          </a:p>
          <a:p>
            <a:pPr marL="800100" lvl="1" indent="-342900">
              <a:buFont typeface="+mj-lt"/>
              <a:buAutoNum type="arabicPeriod"/>
            </a:pPr>
            <a:r>
              <a:rPr lang="en-US" sz="1400" dirty="0"/>
              <a:t>muscle </a:t>
            </a:r>
            <a:r>
              <a:rPr lang="en-US" sz="1400" dirty="0" err="1"/>
              <a:t>sti</a:t>
            </a:r>
            <a:r>
              <a:rPr lang="tr-TR" sz="1400" dirty="0" err="1"/>
              <a:t>ff</a:t>
            </a:r>
            <a:r>
              <a:rPr lang="en-US" sz="1400" dirty="0"/>
              <a:t>ness 1.Yes, 2.No.</a:t>
            </a:r>
          </a:p>
          <a:p>
            <a:pPr marL="800100" lvl="1" indent="-342900">
              <a:buFont typeface="+mj-lt"/>
              <a:buAutoNum type="arabicPeriod"/>
            </a:pPr>
            <a:r>
              <a:rPr lang="en-US" sz="1400" dirty="0"/>
              <a:t>Alopecia 1.Yes, 2.No.</a:t>
            </a:r>
          </a:p>
          <a:p>
            <a:pPr marL="800100" lvl="1" indent="-342900">
              <a:buFont typeface="+mj-lt"/>
              <a:buAutoNum type="arabicPeriod"/>
            </a:pPr>
            <a:r>
              <a:rPr lang="en-US" sz="1400" dirty="0"/>
              <a:t>Obesity 1.Yes, 2.No.</a:t>
            </a:r>
          </a:p>
          <a:p>
            <a:pPr marL="800100" lvl="1" indent="-342900">
              <a:buFont typeface="+mj-lt"/>
              <a:buAutoNum type="arabicPeriod"/>
            </a:pPr>
            <a:r>
              <a:rPr lang="en-US" sz="1400" dirty="0"/>
              <a:t>Class</a:t>
            </a:r>
            <a:r>
              <a:rPr lang="tr-TR" sz="1400" dirty="0"/>
              <a:t> (Hedef)</a:t>
            </a:r>
            <a:r>
              <a:rPr lang="en-US" sz="1400" dirty="0"/>
              <a:t> 1.Positive, 2.Negative.</a:t>
            </a:r>
          </a:p>
        </p:txBody>
      </p:sp>
      <p:sp>
        <p:nvSpPr>
          <p:cNvPr id="4" name="Veri Yer Tutucusu 3">
            <a:extLst>
              <a:ext uri="{FF2B5EF4-FFF2-40B4-BE49-F238E27FC236}">
                <a16:creationId xmlns:a16="http://schemas.microsoft.com/office/drawing/2014/main" id="{B761E94C-CD8D-49B4-801F-20CA97ACC038}"/>
              </a:ext>
            </a:extLst>
          </p:cNvPr>
          <p:cNvSpPr>
            <a:spLocks noGrp="1"/>
          </p:cNvSpPr>
          <p:nvPr>
            <p:ph type="dt" sz="half" idx="10"/>
          </p:nvPr>
        </p:nvSpPr>
        <p:spPr/>
        <p:txBody>
          <a:bodyPr/>
          <a:lstStyle/>
          <a:p>
            <a:fld id="{6DD1F7DB-352F-43F3-AD03-237D7B3DDA7B}" type="datetime1">
              <a:rPr lang="tr-TR" smtClean="0"/>
              <a:t>8.08.2020</a:t>
            </a:fld>
            <a:endParaRPr lang="en-US" dirty="0"/>
          </a:p>
        </p:txBody>
      </p:sp>
      <p:sp>
        <p:nvSpPr>
          <p:cNvPr id="5" name="Alt Bilgi Yer Tutucusu 4">
            <a:extLst>
              <a:ext uri="{FF2B5EF4-FFF2-40B4-BE49-F238E27FC236}">
                <a16:creationId xmlns:a16="http://schemas.microsoft.com/office/drawing/2014/main" id="{458D4470-957D-4D51-B309-0C9BCCB8EB70}"/>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CDFC78B7-D877-403E-B964-017AB89C600E}"/>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2419631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1CC542A-65A9-4077-89EF-4640B9706654}"/>
              </a:ext>
            </a:extLst>
          </p:cNvPr>
          <p:cNvSpPr>
            <a:spLocks noGrp="1"/>
          </p:cNvSpPr>
          <p:nvPr>
            <p:ph type="title"/>
          </p:nvPr>
        </p:nvSpPr>
        <p:spPr/>
        <p:txBody>
          <a:bodyPr/>
          <a:lstStyle/>
          <a:p>
            <a:r>
              <a:rPr lang="tr-TR" dirty="0"/>
              <a:t>Verisetindeki Verinin Durumu</a:t>
            </a:r>
          </a:p>
        </p:txBody>
      </p:sp>
      <p:sp>
        <p:nvSpPr>
          <p:cNvPr id="3" name="İçerik Yer Tutucusu 2">
            <a:extLst>
              <a:ext uri="{FF2B5EF4-FFF2-40B4-BE49-F238E27FC236}">
                <a16:creationId xmlns:a16="http://schemas.microsoft.com/office/drawing/2014/main" id="{AB6E8275-D14B-4582-AFFC-43B652712D37}"/>
              </a:ext>
            </a:extLst>
          </p:cNvPr>
          <p:cNvSpPr>
            <a:spLocks noGrp="1"/>
          </p:cNvSpPr>
          <p:nvPr>
            <p:ph idx="1"/>
          </p:nvPr>
        </p:nvSpPr>
        <p:spPr/>
        <p:txBody>
          <a:bodyPr/>
          <a:lstStyle/>
          <a:p>
            <a:r>
              <a:rPr lang="tr-TR" dirty="0"/>
              <a:t>Verisetindeki 17 öznitelik sütunu , 520 değer satırı yani 8840 değer hücresinin tamamı incelenmiş, tek bir hücrede dahi eksiklik bulunamamıştır.</a:t>
            </a:r>
          </a:p>
        </p:txBody>
      </p:sp>
      <p:sp>
        <p:nvSpPr>
          <p:cNvPr id="4" name="Veri Yer Tutucusu 3">
            <a:extLst>
              <a:ext uri="{FF2B5EF4-FFF2-40B4-BE49-F238E27FC236}">
                <a16:creationId xmlns:a16="http://schemas.microsoft.com/office/drawing/2014/main" id="{67A7B675-365E-479B-836D-01118EFD1B4B}"/>
              </a:ext>
            </a:extLst>
          </p:cNvPr>
          <p:cNvSpPr>
            <a:spLocks noGrp="1"/>
          </p:cNvSpPr>
          <p:nvPr>
            <p:ph type="dt" sz="half" idx="10"/>
          </p:nvPr>
        </p:nvSpPr>
        <p:spPr/>
        <p:txBody>
          <a:bodyPr/>
          <a:lstStyle/>
          <a:p>
            <a:fld id="{F0526CC9-7AE2-4C1C-8F5F-6ACD15F7B649}" type="datetime1">
              <a:rPr lang="tr-TR" smtClean="0"/>
              <a:t>8.08.2020</a:t>
            </a:fld>
            <a:endParaRPr lang="en-US" dirty="0"/>
          </a:p>
        </p:txBody>
      </p:sp>
      <p:sp>
        <p:nvSpPr>
          <p:cNvPr id="5" name="Alt Bilgi Yer Tutucusu 4">
            <a:extLst>
              <a:ext uri="{FF2B5EF4-FFF2-40B4-BE49-F238E27FC236}">
                <a16:creationId xmlns:a16="http://schemas.microsoft.com/office/drawing/2014/main" id="{E9C59042-F6F1-48E4-A01C-121931A1A4D5}"/>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1DE6A26C-F66C-438C-A940-36F0F584DB3A}"/>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1989162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86A8D63-BFA2-439D-BD7D-23D0753878A2}"/>
              </a:ext>
            </a:extLst>
          </p:cNvPr>
          <p:cNvSpPr>
            <a:spLocks noGrp="1"/>
          </p:cNvSpPr>
          <p:nvPr>
            <p:ph type="title"/>
          </p:nvPr>
        </p:nvSpPr>
        <p:spPr/>
        <p:txBody>
          <a:bodyPr/>
          <a:lstStyle/>
          <a:p>
            <a:r>
              <a:rPr lang="tr-TR" dirty="0"/>
              <a:t>Verisetinin Düzenlenmesi</a:t>
            </a:r>
            <a:endParaRPr lang="en-US" dirty="0"/>
          </a:p>
        </p:txBody>
      </p:sp>
      <p:sp>
        <p:nvSpPr>
          <p:cNvPr id="3" name="İçerik Yer Tutucusu 2">
            <a:extLst>
              <a:ext uri="{FF2B5EF4-FFF2-40B4-BE49-F238E27FC236}">
                <a16:creationId xmlns:a16="http://schemas.microsoft.com/office/drawing/2014/main" id="{30BB96D3-615D-4ACD-9280-A1EEEFBF95EE}"/>
              </a:ext>
            </a:extLst>
          </p:cNvPr>
          <p:cNvSpPr>
            <a:spLocks noGrp="1"/>
          </p:cNvSpPr>
          <p:nvPr>
            <p:ph idx="1"/>
          </p:nvPr>
        </p:nvSpPr>
        <p:spPr>
          <a:xfrm>
            <a:off x="4547001" y="964733"/>
            <a:ext cx="7549924" cy="5088577"/>
          </a:xfrm>
        </p:spPr>
        <p:txBody>
          <a:bodyPr/>
          <a:lstStyle/>
          <a:p>
            <a:r>
              <a:rPr lang="tr-TR" dirty="0"/>
              <a:t>Veriseti oldukça iyi hazırlandığı için düzenleme yapılmamıştır.</a:t>
            </a:r>
          </a:p>
        </p:txBody>
      </p:sp>
      <p:sp>
        <p:nvSpPr>
          <p:cNvPr id="4" name="Veri Yer Tutucusu 3">
            <a:extLst>
              <a:ext uri="{FF2B5EF4-FFF2-40B4-BE49-F238E27FC236}">
                <a16:creationId xmlns:a16="http://schemas.microsoft.com/office/drawing/2014/main" id="{D23A312E-6B34-417D-AA56-F185DFAB1069}"/>
              </a:ext>
            </a:extLst>
          </p:cNvPr>
          <p:cNvSpPr>
            <a:spLocks noGrp="1"/>
          </p:cNvSpPr>
          <p:nvPr>
            <p:ph type="dt" sz="half" idx="10"/>
          </p:nvPr>
        </p:nvSpPr>
        <p:spPr/>
        <p:txBody>
          <a:bodyPr/>
          <a:lstStyle/>
          <a:p>
            <a:fld id="{3A3F4254-31DD-4F0B-825E-501747A23629}" type="datetime1">
              <a:rPr lang="tr-TR" smtClean="0"/>
              <a:t>8.08.2020</a:t>
            </a:fld>
            <a:endParaRPr lang="en-US" dirty="0"/>
          </a:p>
        </p:txBody>
      </p:sp>
      <p:sp>
        <p:nvSpPr>
          <p:cNvPr id="5" name="Alt Bilgi Yer Tutucusu 4">
            <a:extLst>
              <a:ext uri="{FF2B5EF4-FFF2-40B4-BE49-F238E27FC236}">
                <a16:creationId xmlns:a16="http://schemas.microsoft.com/office/drawing/2014/main" id="{FEA5FD93-7636-402E-A4AD-F90F431FB2F1}"/>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CBBC6DBD-FBE5-46A5-8D7E-9878C5E0B97E}"/>
              </a:ext>
            </a:extLst>
          </p:cNvPr>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17248847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Resim 12" descr="ekran görüntüsü içeren bir resim&#10;&#10;Açıklama otomatik olarak oluşturuldu">
            <a:extLst>
              <a:ext uri="{FF2B5EF4-FFF2-40B4-BE49-F238E27FC236}">
                <a16:creationId xmlns:a16="http://schemas.microsoft.com/office/drawing/2014/main" id="{52F27C0E-5872-4938-AD4C-B46919191A86}"/>
              </a:ext>
            </a:extLst>
          </p:cNvPr>
          <p:cNvPicPr>
            <a:picLocks noChangeAspect="1"/>
          </p:cNvPicPr>
          <p:nvPr/>
        </p:nvPicPr>
        <p:blipFill>
          <a:blip r:embed="rId2"/>
          <a:stretch>
            <a:fillRect/>
          </a:stretch>
        </p:blipFill>
        <p:spPr>
          <a:xfrm>
            <a:off x="7759513" y="1600415"/>
            <a:ext cx="4268753" cy="4984470"/>
          </a:xfrm>
          <a:prstGeom prst="rect">
            <a:avLst/>
          </a:prstGeom>
        </p:spPr>
      </p:pic>
      <p:pic>
        <p:nvPicPr>
          <p:cNvPr id="8" name="İçerik Yer Tutucusu 7" descr="ekran görüntüsü içeren bir resim&#10;&#10;Açıklama otomatik olarak oluşturuldu">
            <a:extLst>
              <a:ext uri="{FF2B5EF4-FFF2-40B4-BE49-F238E27FC236}">
                <a16:creationId xmlns:a16="http://schemas.microsoft.com/office/drawing/2014/main" id="{DD3F6635-3C93-4A76-A44B-D0E720869388}"/>
              </a:ext>
            </a:extLst>
          </p:cNvPr>
          <p:cNvPicPr>
            <a:picLocks noGrp="1" noChangeAspect="1"/>
          </p:cNvPicPr>
          <p:nvPr>
            <p:ph idx="1"/>
          </p:nvPr>
        </p:nvPicPr>
        <p:blipFill>
          <a:blip r:embed="rId3"/>
          <a:stretch>
            <a:fillRect/>
          </a:stretch>
        </p:blipFill>
        <p:spPr>
          <a:xfrm>
            <a:off x="4417248" y="3322475"/>
            <a:ext cx="3354339" cy="3055792"/>
          </a:xfrm>
        </p:spPr>
      </p:pic>
      <p:sp>
        <p:nvSpPr>
          <p:cNvPr id="2" name="Başlık 1">
            <a:extLst>
              <a:ext uri="{FF2B5EF4-FFF2-40B4-BE49-F238E27FC236}">
                <a16:creationId xmlns:a16="http://schemas.microsoft.com/office/drawing/2014/main" id="{68CB36B0-EE35-4A00-99A2-90BCF133B2BB}"/>
              </a:ext>
            </a:extLst>
          </p:cNvPr>
          <p:cNvSpPr>
            <a:spLocks noGrp="1"/>
          </p:cNvSpPr>
          <p:nvPr>
            <p:ph type="title"/>
          </p:nvPr>
        </p:nvSpPr>
        <p:spPr/>
        <p:txBody>
          <a:bodyPr>
            <a:normAutofit fontScale="90000"/>
          </a:bodyPr>
          <a:lstStyle/>
          <a:p>
            <a:r>
              <a:rPr lang="tr-TR" dirty="0"/>
              <a:t>4 Adımda Verisetinin RapidMiner’e eklenmesi</a:t>
            </a:r>
            <a:endParaRPr lang="en-US" dirty="0"/>
          </a:p>
        </p:txBody>
      </p:sp>
      <p:pic>
        <p:nvPicPr>
          <p:cNvPr id="5" name="Resim 4">
            <a:extLst>
              <a:ext uri="{FF2B5EF4-FFF2-40B4-BE49-F238E27FC236}">
                <a16:creationId xmlns:a16="http://schemas.microsoft.com/office/drawing/2014/main" id="{AC3457E3-E84D-497A-A0EC-4D16E02C6DB2}"/>
              </a:ext>
            </a:extLst>
          </p:cNvPr>
          <p:cNvPicPr>
            <a:picLocks noChangeAspect="1"/>
          </p:cNvPicPr>
          <p:nvPr/>
        </p:nvPicPr>
        <p:blipFill>
          <a:blip r:embed="rId4"/>
          <a:stretch>
            <a:fillRect/>
          </a:stretch>
        </p:blipFill>
        <p:spPr>
          <a:xfrm>
            <a:off x="4525865" y="53506"/>
            <a:ext cx="3221291" cy="3247426"/>
          </a:xfrm>
          <a:prstGeom prst="rect">
            <a:avLst/>
          </a:prstGeom>
        </p:spPr>
      </p:pic>
      <p:pic>
        <p:nvPicPr>
          <p:cNvPr id="7" name="Resim 6">
            <a:extLst>
              <a:ext uri="{FF2B5EF4-FFF2-40B4-BE49-F238E27FC236}">
                <a16:creationId xmlns:a16="http://schemas.microsoft.com/office/drawing/2014/main" id="{D89358A8-0F04-41FC-9B45-4906F14153D9}"/>
              </a:ext>
            </a:extLst>
          </p:cNvPr>
          <p:cNvPicPr>
            <a:picLocks noChangeAspect="1"/>
          </p:cNvPicPr>
          <p:nvPr/>
        </p:nvPicPr>
        <p:blipFill>
          <a:blip r:embed="rId5"/>
          <a:stretch>
            <a:fillRect/>
          </a:stretch>
        </p:blipFill>
        <p:spPr>
          <a:xfrm>
            <a:off x="7799183" y="24565"/>
            <a:ext cx="4089983" cy="1554307"/>
          </a:xfrm>
          <a:prstGeom prst="rect">
            <a:avLst/>
          </a:prstGeom>
        </p:spPr>
      </p:pic>
      <p:sp>
        <p:nvSpPr>
          <p:cNvPr id="12" name="Metin kutusu 11">
            <a:extLst>
              <a:ext uri="{FF2B5EF4-FFF2-40B4-BE49-F238E27FC236}">
                <a16:creationId xmlns:a16="http://schemas.microsoft.com/office/drawing/2014/main" id="{D8FB2893-2506-4663-8222-C9A230822700}"/>
              </a:ext>
            </a:extLst>
          </p:cNvPr>
          <p:cNvSpPr txBox="1"/>
          <p:nvPr/>
        </p:nvSpPr>
        <p:spPr>
          <a:xfrm>
            <a:off x="11772841" y="5667637"/>
            <a:ext cx="243068" cy="369332"/>
          </a:xfrm>
          <a:prstGeom prst="rect">
            <a:avLst/>
          </a:prstGeom>
          <a:noFill/>
        </p:spPr>
        <p:txBody>
          <a:bodyPr wrap="square" rtlCol="0">
            <a:spAutoFit/>
          </a:bodyPr>
          <a:lstStyle/>
          <a:p>
            <a:r>
              <a:rPr lang="tr-TR" dirty="0"/>
              <a:t>4</a:t>
            </a:r>
            <a:endParaRPr lang="en-US" dirty="0"/>
          </a:p>
        </p:txBody>
      </p:sp>
      <p:sp>
        <p:nvSpPr>
          <p:cNvPr id="14" name="Metin kutusu 13">
            <a:extLst>
              <a:ext uri="{FF2B5EF4-FFF2-40B4-BE49-F238E27FC236}">
                <a16:creationId xmlns:a16="http://schemas.microsoft.com/office/drawing/2014/main" id="{636411DC-9B9E-4C62-A7A8-7E35431D2228}"/>
              </a:ext>
            </a:extLst>
          </p:cNvPr>
          <p:cNvSpPr txBox="1"/>
          <p:nvPr/>
        </p:nvSpPr>
        <p:spPr>
          <a:xfrm>
            <a:off x="8544046" y="1064612"/>
            <a:ext cx="243068" cy="369332"/>
          </a:xfrm>
          <a:prstGeom prst="rect">
            <a:avLst/>
          </a:prstGeom>
          <a:noFill/>
        </p:spPr>
        <p:txBody>
          <a:bodyPr wrap="square" rtlCol="0">
            <a:spAutoFit/>
          </a:bodyPr>
          <a:lstStyle/>
          <a:p>
            <a:r>
              <a:rPr lang="tr-TR" dirty="0"/>
              <a:t>2</a:t>
            </a:r>
            <a:endParaRPr lang="en-US" dirty="0"/>
          </a:p>
        </p:txBody>
      </p:sp>
      <p:sp>
        <p:nvSpPr>
          <p:cNvPr id="16" name="Metin kutusu 15">
            <a:extLst>
              <a:ext uri="{FF2B5EF4-FFF2-40B4-BE49-F238E27FC236}">
                <a16:creationId xmlns:a16="http://schemas.microsoft.com/office/drawing/2014/main" id="{B51F554E-6ECA-4687-B28E-AAB54A72BCB6}"/>
              </a:ext>
            </a:extLst>
          </p:cNvPr>
          <p:cNvSpPr txBox="1"/>
          <p:nvPr/>
        </p:nvSpPr>
        <p:spPr>
          <a:xfrm>
            <a:off x="6136510" y="5987391"/>
            <a:ext cx="243068" cy="369332"/>
          </a:xfrm>
          <a:prstGeom prst="rect">
            <a:avLst/>
          </a:prstGeom>
          <a:noFill/>
        </p:spPr>
        <p:txBody>
          <a:bodyPr wrap="square" rtlCol="0">
            <a:spAutoFit/>
          </a:bodyPr>
          <a:lstStyle/>
          <a:p>
            <a:r>
              <a:rPr lang="tr-TR" dirty="0"/>
              <a:t>3</a:t>
            </a:r>
            <a:endParaRPr lang="en-US" dirty="0"/>
          </a:p>
        </p:txBody>
      </p:sp>
      <p:sp>
        <p:nvSpPr>
          <p:cNvPr id="18" name="Metin kutusu 17">
            <a:extLst>
              <a:ext uri="{FF2B5EF4-FFF2-40B4-BE49-F238E27FC236}">
                <a16:creationId xmlns:a16="http://schemas.microsoft.com/office/drawing/2014/main" id="{E4A5EF4B-0146-4895-9112-2F6E07017F17}"/>
              </a:ext>
            </a:extLst>
          </p:cNvPr>
          <p:cNvSpPr txBox="1"/>
          <p:nvPr/>
        </p:nvSpPr>
        <p:spPr>
          <a:xfrm>
            <a:off x="5893443" y="2768278"/>
            <a:ext cx="243068" cy="369332"/>
          </a:xfrm>
          <a:prstGeom prst="rect">
            <a:avLst/>
          </a:prstGeom>
          <a:noFill/>
        </p:spPr>
        <p:txBody>
          <a:bodyPr wrap="square" rtlCol="0">
            <a:spAutoFit/>
          </a:bodyPr>
          <a:lstStyle/>
          <a:p>
            <a:r>
              <a:rPr lang="tr-TR" dirty="0"/>
              <a:t>1</a:t>
            </a:r>
            <a:endParaRPr lang="en-US" dirty="0"/>
          </a:p>
        </p:txBody>
      </p:sp>
      <p:sp>
        <p:nvSpPr>
          <p:cNvPr id="19" name="Veri Yer Tutucusu 18">
            <a:extLst>
              <a:ext uri="{FF2B5EF4-FFF2-40B4-BE49-F238E27FC236}">
                <a16:creationId xmlns:a16="http://schemas.microsoft.com/office/drawing/2014/main" id="{C6FC29A2-0190-481C-A4E7-541FBE55908B}"/>
              </a:ext>
            </a:extLst>
          </p:cNvPr>
          <p:cNvSpPr>
            <a:spLocks noGrp="1"/>
          </p:cNvSpPr>
          <p:nvPr>
            <p:ph type="dt" sz="half" idx="10"/>
          </p:nvPr>
        </p:nvSpPr>
        <p:spPr/>
        <p:txBody>
          <a:bodyPr/>
          <a:lstStyle/>
          <a:p>
            <a:fld id="{406F91BF-0129-4DE2-A9B6-1FB552E6BBD4}" type="datetime1">
              <a:rPr lang="tr-TR" smtClean="0"/>
              <a:t>8.08.2020</a:t>
            </a:fld>
            <a:endParaRPr lang="en-US" dirty="0"/>
          </a:p>
        </p:txBody>
      </p:sp>
      <p:sp>
        <p:nvSpPr>
          <p:cNvPr id="20" name="Alt Bilgi Yer Tutucusu 19">
            <a:extLst>
              <a:ext uri="{FF2B5EF4-FFF2-40B4-BE49-F238E27FC236}">
                <a16:creationId xmlns:a16="http://schemas.microsoft.com/office/drawing/2014/main" id="{D5D8FAF9-BBB6-4FF6-BA41-EFD669CEBF95}"/>
              </a:ext>
            </a:extLst>
          </p:cNvPr>
          <p:cNvSpPr>
            <a:spLocks noGrp="1"/>
          </p:cNvSpPr>
          <p:nvPr>
            <p:ph type="ftr" sz="quarter" idx="11"/>
          </p:nvPr>
        </p:nvSpPr>
        <p:spPr>
          <a:xfrm>
            <a:off x="1305623" y="6505293"/>
            <a:ext cx="10588752" cy="320040"/>
          </a:xfrm>
        </p:spPr>
        <p:txBody>
          <a:bodyPr/>
          <a:lstStyle/>
          <a:p>
            <a:r>
              <a:rPr lang="en-US" dirty="0"/>
              <a:t>Veri Madenciliği Vize Ödevi- Ahmet Bedirhan SAĞIR S191210141</a:t>
            </a:r>
          </a:p>
        </p:txBody>
      </p:sp>
      <p:sp>
        <p:nvSpPr>
          <p:cNvPr id="21" name="Slayt Numarası Yer Tutucusu 20">
            <a:extLst>
              <a:ext uri="{FF2B5EF4-FFF2-40B4-BE49-F238E27FC236}">
                <a16:creationId xmlns:a16="http://schemas.microsoft.com/office/drawing/2014/main" id="{CB05AA1A-44C5-45CD-BA5B-D48DBFF6325E}"/>
              </a:ext>
            </a:extLst>
          </p:cNvPr>
          <p:cNvSpPr>
            <a:spLocks noGrp="1"/>
          </p:cNvSpPr>
          <p:nvPr>
            <p:ph type="sldNum" sz="quarter" idx="12"/>
          </p:nvPr>
        </p:nvSpPr>
        <p:spPr>
          <a:xfrm>
            <a:off x="11234363" y="320040"/>
            <a:ext cx="914400" cy="320040"/>
          </a:xfrm>
        </p:spPr>
        <p:txBody>
          <a:bodyPr/>
          <a:lstStyle/>
          <a:p>
            <a:fld id="{6D22F896-40B5-4ADD-8801-0D06FADFA095}" type="slidenum">
              <a:rPr lang="en-US" smtClean="0"/>
              <a:t>8</a:t>
            </a:fld>
            <a:endParaRPr lang="en-US" dirty="0"/>
          </a:p>
        </p:txBody>
      </p:sp>
    </p:spTree>
    <p:extLst>
      <p:ext uri="{BB962C8B-B14F-4D97-AF65-F5344CB8AC3E}">
        <p14:creationId xmlns:p14="http://schemas.microsoft.com/office/powerpoint/2010/main" val="568463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07F89DA-3020-4548-9B85-1DB42C2F0CED}"/>
              </a:ext>
            </a:extLst>
          </p:cNvPr>
          <p:cNvSpPr>
            <a:spLocks noGrp="1"/>
          </p:cNvSpPr>
          <p:nvPr>
            <p:ph type="title"/>
          </p:nvPr>
        </p:nvSpPr>
        <p:spPr/>
        <p:txBody>
          <a:bodyPr>
            <a:normAutofit/>
          </a:bodyPr>
          <a:lstStyle/>
          <a:p>
            <a:r>
              <a:rPr lang="tr-TR" dirty="0"/>
              <a:t>Karar Ağacı oluşturma ve yorumlama</a:t>
            </a:r>
            <a:endParaRPr lang="en-US" dirty="0"/>
          </a:p>
        </p:txBody>
      </p:sp>
      <p:sp>
        <p:nvSpPr>
          <p:cNvPr id="3" name="İçerik Yer Tutucusu 2">
            <a:extLst>
              <a:ext uri="{FF2B5EF4-FFF2-40B4-BE49-F238E27FC236}">
                <a16:creationId xmlns:a16="http://schemas.microsoft.com/office/drawing/2014/main" id="{93F0377F-3527-449E-A028-A07E95EA63E8}"/>
              </a:ext>
            </a:extLst>
          </p:cNvPr>
          <p:cNvSpPr>
            <a:spLocks noGrp="1"/>
          </p:cNvSpPr>
          <p:nvPr>
            <p:ph idx="1"/>
          </p:nvPr>
        </p:nvSpPr>
        <p:spPr/>
        <p:txBody>
          <a:bodyPr>
            <a:normAutofit/>
          </a:bodyPr>
          <a:lstStyle/>
          <a:p>
            <a:r>
              <a:rPr lang="tr-TR" dirty="0"/>
              <a:t>Karar ağacını oluşturmadan önce, veriseti düzenlenmiştir.</a:t>
            </a:r>
          </a:p>
          <a:p>
            <a:r>
              <a:rPr lang="tr-TR" dirty="0"/>
              <a:t>Veriseti RapidMiner’e eklenmiştir. </a:t>
            </a:r>
          </a:p>
          <a:p>
            <a:r>
              <a:rPr lang="tr-TR" dirty="0"/>
              <a:t>Karar Ağacının neyin kararını vereceği tanımlanmıştır. (Kişinin Diyabet olup olmayacağına karar veriyor)</a:t>
            </a:r>
          </a:p>
          <a:p>
            <a:r>
              <a:rPr lang="tr-TR" dirty="0"/>
              <a:t>Karara etki eden öznitelikler belirlenmiştir</a:t>
            </a:r>
          </a:p>
          <a:p>
            <a:r>
              <a:rPr lang="tr-TR" dirty="0"/>
              <a:t>Veriseti %41 eğitim, %59 test verisi olacak şekilde 2’ye bölünmüştür</a:t>
            </a:r>
          </a:p>
          <a:p>
            <a:r>
              <a:rPr lang="tr-TR" dirty="0"/>
              <a:t>Verisetinin eğitim verisindeki veriler karar ağacına </a:t>
            </a:r>
            <a:r>
              <a:rPr lang="tr-TR" dirty="0" err="1"/>
              <a:t>input</a:t>
            </a:r>
            <a:r>
              <a:rPr lang="tr-TR" dirty="0"/>
              <a:t> olarak tanımlanmıştır</a:t>
            </a:r>
          </a:p>
          <a:p>
            <a:r>
              <a:rPr lang="tr-TR" dirty="0"/>
              <a:t>Karar ağacı «</a:t>
            </a:r>
            <a:r>
              <a:rPr lang="tr-TR" dirty="0" err="1"/>
              <a:t>information</a:t>
            </a:r>
            <a:r>
              <a:rPr lang="tr-TR" dirty="0"/>
              <a:t> </a:t>
            </a:r>
            <a:r>
              <a:rPr lang="tr-TR" dirty="0" err="1"/>
              <a:t>gain</a:t>
            </a:r>
            <a:r>
              <a:rPr lang="tr-TR" dirty="0"/>
              <a:t>» e göre, budama </a:t>
            </a:r>
            <a:r>
              <a:rPr lang="tr-TR" dirty="0" err="1"/>
              <a:t>confidencesi</a:t>
            </a:r>
            <a:r>
              <a:rPr lang="tr-TR" dirty="0"/>
              <a:t> 0.2, ön budama </a:t>
            </a:r>
            <a:r>
              <a:rPr lang="tr-TR" dirty="0" err="1"/>
              <a:t>confidensi</a:t>
            </a:r>
            <a:r>
              <a:rPr lang="tr-TR" dirty="0"/>
              <a:t> 0.08, </a:t>
            </a:r>
            <a:r>
              <a:rPr lang="tr-TR" dirty="0" err="1"/>
              <a:t>maximal</a:t>
            </a:r>
            <a:r>
              <a:rPr lang="tr-TR" dirty="0"/>
              <a:t> derinliği 20 olacak şekilde oluşturulmuştur</a:t>
            </a:r>
          </a:p>
        </p:txBody>
      </p:sp>
      <p:sp>
        <p:nvSpPr>
          <p:cNvPr id="4" name="Veri Yer Tutucusu 3">
            <a:extLst>
              <a:ext uri="{FF2B5EF4-FFF2-40B4-BE49-F238E27FC236}">
                <a16:creationId xmlns:a16="http://schemas.microsoft.com/office/drawing/2014/main" id="{673A4DA1-F8DA-43B0-B8B4-74B7BC6790E4}"/>
              </a:ext>
            </a:extLst>
          </p:cNvPr>
          <p:cNvSpPr>
            <a:spLocks noGrp="1"/>
          </p:cNvSpPr>
          <p:nvPr>
            <p:ph type="dt" sz="half" idx="10"/>
          </p:nvPr>
        </p:nvSpPr>
        <p:spPr/>
        <p:txBody>
          <a:bodyPr/>
          <a:lstStyle/>
          <a:p>
            <a:fld id="{8F34F893-1B25-40CC-8908-D835197EFB57}" type="datetime1">
              <a:rPr lang="tr-TR" smtClean="0"/>
              <a:t>8.08.2020</a:t>
            </a:fld>
            <a:endParaRPr lang="en-US" dirty="0"/>
          </a:p>
        </p:txBody>
      </p:sp>
      <p:sp>
        <p:nvSpPr>
          <p:cNvPr id="5" name="Alt Bilgi Yer Tutucusu 4">
            <a:extLst>
              <a:ext uri="{FF2B5EF4-FFF2-40B4-BE49-F238E27FC236}">
                <a16:creationId xmlns:a16="http://schemas.microsoft.com/office/drawing/2014/main" id="{91B5D975-3693-49DF-B6D8-B6CEE5AD45D9}"/>
              </a:ext>
            </a:extLst>
          </p:cNvPr>
          <p:cNvSpPr>
            <a:spLocks noGrp="1"/>
          </p:cNvSpPr>
          <p:nvPr>
            <p:ph type="ftr" sz="quarter" idx="11"/>
          </p:nvPr>
        </p:nvSpPr>
        <p:spPr/>
        <p:txBody>
          <a:bodyPr/>
          <a:lstStyle/>
          <a:p>
            <a:r>
              <a:rPr lang="en-US" dirty="0"/>
              <a:t>Veri Madenciliği Vize Ödevi- Ahmet Bedirhan SAĞIR S191210141</a:t>
            </a:r>
          </a:p>
        </p:txBody>
      </p:sp>
      <p:sp>
        <p:nvSpPr>
          <p:cNvPr id="6" name="Slayt Numarası Yer Tutucusu 5">
            <a:extLst>
              <a:ext uri="{FF2B5EF4-FFF2-40B4-BE49-F238E27FC236}">
                <a16:creationId xmlns:a16="http://schemas.microsoft.com/office/drawing/2014/main" id="{C2C5E982-84D8-4606-88C7-65CF4CB55649}"/>
              </a:ext>
            </a:extLst>
          </p:cNvPr>
          <p:cNvSpPr>
            <a:spLocks noGrp="1"/>
          </p:cNvSpPr>
          <p:nvPr>
            <p:ph type="sldNum" sz="quarter" idx="12"/>
          </p:nvPr>
        </p:nvSpPr>
        <p:spPr/>
        <p:txBody>
          <a:bodyPr/>
          <a:lstStyle/>
          <a:p>
            <a:fld id="{6D22F896-40B5-4ADD-8801-0D06FADFA095}" type="slidenum">
              <a:rPr lang="en-US" smtClean="0"/>
              <a:t>9</a:t>
            </a:fld>
            <a:endParaRPr lang="en-US" dirty="0"/>
          </a:p>
        </p:txBody>
      </p:sp>
    </p:spTree>
    <p:extLst>
      <p:ext uri="{BB962C8B-B14F-4D97-AF65-F5344CB8AC3E}">
        <p14:creationId xmlns:p14="http://schemas.microsoft.com/office/powerpoint/2010/main" val="1137373517"/>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Atlas</Template>
  <TotalTime>484</TotalTime>
  <Words>1197</Words>
  <Application>Microsoft Office PowerPoint</Application>
  <PresentationFormat>Geniş ekran</PresentationFormat>
  <Paragraphs>139</Paragraphs>
  <Slides>17</Slides>
  <Notes>0</Notes>
  <HiddenSlides>0</HiddenSlides>
  <MMClips>2</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17</vt:i4>
      </vt:variant>
    </vt:vector>
  </HeadingPairs>
  <TitlesOfParts>
    <vt:vector size="23" baseType="lpstr">
      <vt:lpstr>Calibri</vt:lpstr>
      <vt:lpstr>Calibri Light</vt:lpstr>
      <vt:lpstr>Rockwell</vt:lpstr>
      <vt:lpstr>Rockwell (Gövde)</vt:lpstr>
      <vt:lpstr>Wingdings</vt:lpstr>
      <vt:lpstr>Atlas</vt:lpstr>
      <vt:lpstr>Veri Madenciliği Vize Ödevi</vt:lpstr>
      <vt:lpstr>Konu Başlıkları</vt:lpstr>
      <vt:lpstr>Karar Destek Sistemi (KDS) Nedir?</vt:lpstr>
      <vt:lpstr>Kullanılan Veriseti </vt:lpstr>
      <vt:lpstr>Verisetinin Özellikleri</vt:lpstr>
      <vt:lpstr>Verisetindeki Verinin Durumu</vt:lpstr>
      <vt:lpstr>Verisetinin Düzenlenmesi</vt:lpstr>
      <vt:lpstr>4 Adımda Verisetinin RapidMiner’e eklenmesi</vt:lpstr>
      <vt:lpstr>Karar Ağacı oluşturma ve yorumlama</vt:lpstr>
      <vt:lpstr>Karar Ağacı oluşturma ve yorumlama-devam</vt:lpstr>
      <vt:lpstr>Karar Ağacı oluşturma ve yorumlama-devam</vt:lpstr>
      <vt:lpstr>Performans</vt:lpstr>
      <vt:lpstr>KDS yazılımı hakkında</vt:lpstr>
      <vt:lpstr>KDS yazılımı hakkında-devam</vt:lpstr>
      <vt:lpstr>KDS yazılımı hakkında-devam</vt:lpstr>
      <vt:lpstr>KDS nasıl çalışıyor (Video)</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Veri Madenciliği Vize Ödevi</dc:title>
  <dc:creator>Ahmet Bedirhan SAĞIR</dc:creator>
  <cp:lastModifiedBy>Ahmet Bedirhan</cp:lastModifiedBy>
  <cp:revision>19</cp:revision>
  <dcterms:created xsi:type="dcterms:W3CDTF">2020-07-12T18:36:19Z</dcterms:created>
  <dcterms:modified xsi:type="dcterms:W3CDTF">2020-08-08T11:11:26Z</dcterms:modified>
</cp:coreProperties>
</file>

<file path=docProps/thumbnail.jpeg>
</file>